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91" r:id="rId5"/>
    <p:sldId id="263" r:id="rId6"/>
    <p:sldId id="293" r:id="rId7"/>
    <p:sldId id="294" r:id="rId8"/>
    <p:sldId id="295" r:id="rId9"/>
    <p:sldId id="282" r:id="rId10"/>
    <p:sldId id="296" r:id="rId11"/>
    <p:sldId id="286" r:id="rId12"/>
    <p:sldId id="297" r:id="rId13"/>
    <p:sldId id="298" r:id="rId14"/>
    <p:sldId id="299" r:id="rId15"/>
    <p:sldId id="300" r:id="rId16"/>
    <p:sldId id="301" r:id="rId17"/>
    <p:sldId id="289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B227E9"/>
    <a:srgbClr val="E7715C"/>
    <a:srgbClr val="3485BB"/>
    <a:srgbClr val="ECECEC"/>
    <a:srgbClr val="2DA78B"/>
    <a:srgbClr val="E6B02A"/>
    <a:srgbClr val="E06F26"/>
    <a:srgbClr val="41545B"/>
    <a:srgbClr val="E36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072" autoAdjust="0"/>
  </p:normalViewPr>
  <p:slideViewPr>
    <p:cSldViewPr snapToGrid="0">
      <p:cViewPr varScale="1">
        <p:scale>
          <a:sx n="109" d="100"/>
          <a:sy n="10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22068D6-BF5E-4E05-B93A-F836447DA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7410B65-6BEB-46F2-BCB5-2BDC659529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5082-A73A-410D-831E-C98FB1AFE5EB}" type="datetimeFigureOut">
              <a:rPr lang="vi-VN" smtClean="0"/>
              <a:t>15/04/2021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08C1C54-C705-403C-AE82-598774667C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E116E53-7384-40D0-A0DB-1D6FF63497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C61C2-6D89-4244-A168-5C42DC5EF5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3338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84AD9-F443-4A6A-8A49-CC91162F72DB}" type="datetimeFigureOut">
              <a:rPr lang="vi-VN" smtClean="0"/>
              <a:t>15/04/2021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9AADE-DCFC-4962-824C-5240AA225AE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958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260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082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097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988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255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095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617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9AADE-DCFC-4962-824C-5240AA225AE9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73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5EB3E3-69D2-4B1A-A375-3584CF5A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861E795-049D-463B-B1A6-6F864B71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18690CD-6028-4A98-9A93-4AE129B3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B1FC9-73C6-4DB6-AAAF-4310DD6ACEF7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EEE7F11-0596-42F5-8210-DB79273A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BA69AC8-DDFA-4FD9-9767-37BC77F9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992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19FEC4F-2863-4258-8DA6-7E72115F78B1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5580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0BD55D-01F3-4278-873B-628D488B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3363372-EBFC-4DD2-A310-A4BA019D4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FE85ED-8C7B-4B09-9D54-06643F88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6F85-387B-46FF-A1DF-D1A689A58D0E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303488F-270B-41B7-B2AE-8E728878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050A70B-7530-425B-B208-A150574F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2816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F6CC38DF-E9B6-4490-9481-C3D678857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AEE4E31-FEE8-413F-A295-B3F453B8E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1ADB84E-F74F-44C6-9F0D-E1171E63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ECB9-059D-4C8A-89CA-021C25C2D95D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B77AF38-4331-413C-8527-4325512E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2955C08-86CD-441E-AA0B-5A221872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203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ADCDA6-0730-4299-B26B-0755806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D69CA21-4FA1-45B7-9D0E-F075A706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ED7D3A8-790C-4338-A70B-718B6D88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7D338-7479-4AE0-8715-19C61F0FC81C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A506226-3303-49A4-8CB7-CC7278AD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40AF015-C0B5-48A9-A4CC-CD95A3D7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743" y="6359391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219FEC4F-2863-4258-8DA6-7E72115F78B1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924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F1CC2F-6164-4BB5-B651-D0F9CA94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250A5DE-283B-4BA1-A4B2-616C0E1F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4208FAD-196F-45C4-9C46-3B68231BB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C999-C4E7-4844-A59D-FF6217C44D93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80D6DF3-71A7-42CE-96A0-BDA0BD9A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B55E6CF-17AF-44DD-B1C5-AC66F4E2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516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AF415D-1A8C-40D7-904A-FB43CF25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6B1BE38-0F28-4945-BC90-504A0654B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49F3C116-9478-472C-92A7-D96CEC11C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19F7BF1-A0A5-4664-BC6A-C8E52819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191EE-9723-47A8-9663-959766CF5A7D}" type="datetime1">
              <a:rPr lang="vi-VN" smtClean="0"/>
              <a:t>15/04/2021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D46EABC-436F-4FB1-9785-5BD9618A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4E24463-C2A3-462D-AC89-8CFD749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982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9E213F-70AD-46AB-B05E-E6A86849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A1C4F81-3C92-42AD-ABEF-1ADABFAC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773222F-AD1C-4A44-A03B-C9786D731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53A9987-3F2F-47A8-90BF-5504390C3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BC482EF-F994-4637-82E6-755B75088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35997CF-AE05-4D49-B164-10C62494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F45C-42E7-4893-B282-BB2372BBDA7A}" type="datetime1">
              <a:rPr lang="vi-VN" smtClean="0"/>
              <a:t>15/04/2021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1E545BB-9440-41E7-8B5E-59A5ED2C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50FA43B-E29E-4FC4-BCB4-C43B8FFD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078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16BD50-3170-4233-9BA0-28330AAB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A4696AD-8FC9-4022-B654-8ABA8EFA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A841-5838-42F8-BA86-68BCA36072BD}" type="datetime1">
              <a:rPr lang="vi-VN" smtClean="0"/>
              <a:t>15/04/2021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2716C66-DF61-447E-B17E-D32B5525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29E2CE9-C2E6-4EA4-96AB-B3799BBD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034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65E1E9D6-D92C-4201-AC53-62AB750A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1140-5AD5-4592-BC38-F8E7E406E57F}" type="datetime1">
              <a:rPr lang="vi-VN" smtClean="0"/>
              <a:t>15/04/2021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5F84A68E-25C7-45FE-BD88-AFB03A43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CC45143-372A-4AA8-AD92-0B8B47D5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164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5DAF21-E57C-490F-9829-CE818794C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CEEB188-FD1F-4705-9FE3-7312935F8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F58D363-C482-4D8E-B856-22FB26A02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57B8ABF-9C02-4EC6-B9D8-01A0EA94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8ED4-5B45-4081-9D25-DF59182612A2}" type="datetime1">
              <a:rPr lang="vi-VN" smtClean="0"/>
              <a:t>15/04/2021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41B2C78-992B-40D0-8B1B-EFD08B848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5C41163-BBD4-4745-82A0-A9881B44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393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144CED-6075-4B8D-BDF7-CDEF72EA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0EF1192-E597-4B53-931D-8D8602CA7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48B37B3-9BAF-48FE-AD0D-7EFB8421A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AFDB564-C66C-4E28-B47A-4F1429F8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457F-142E-4907-A229-9F22F01E5CCE}" type="datetime1">
              <a:rPr lang="vi-VN" smtClean="0"/>
              <a:t>15/04/2021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D861046-98D0-4A02-B1CB-D15EAC0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2B0E400-C35C-450C-A4AC-8FEA682B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749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900C37A6-5F39-4E02-844A-9DB2E380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9378CC2-C4F3-4ACF-94B9-045E6FE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951DCC-ED78-4F01-B368-9151E6FF4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F4238-F568-4D67-B791-56F39BC56A77}" type="datetime1">
              <a:rPr lang="vi-VN" smtClean="0"/>
              <a:t>15/04/2021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6BB5983-A5C7-46C0-8459-C7301101E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0A8A2E2-0986-4905-9B91-96A101AC0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EC4F-2863-4258-8DA6-7E72115F78B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733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4B754BE-96E7-42B1-A04B-7E83128F943B}"/>
              </a:ext>
            </a:extLst>
          </p:cNvPr>
          <p:cNvSpPr txBox="1"/>
          <p:nvPr/>
        </p:nvSpPr>
        <p:spPr>
          <a:xfrm>
            <a:off x="0" y="5516183"/>
            <a:ext cx="344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QUẢN LÝ DỰ ÁN PHẦN MỀM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GV: </a:t>
            </a:r>
            <a:r>
              <a:rPr lang="en-US" b="1" dirty="0" err="1">
                <a:solidFill>
                  <a:schemeClr val="bg1"/>
                </a:solidFill>
              </a:rPr>
              <a:t>ThS</a:t>
            </a:r>
            <a:r>
              <a:rPr lang="en-US" b="1" dirty="0">
                <a:solidFill>
                  <a:schemeClr val="bg1"/>
                </a:solidFill>
              </a:rPr>
              <a:t>. Nguyễn </a:t>
            </a:r>
            <a:r>
              <a:rPr lang="en-US" b="1" dirty="0" err="1">
                <a:solidFill>
                  <a:schemeClr val="bg1"/>
                </a:solidFill>
              </a:rPr>
              <a:t>Trần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Văn</a:t>
            </a:r>
            <a:endParaRPr lang="vi-VN" b="1" dirty="0">
              <a:solidFill>
                <a:schemeClr val="bg1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7A2C80F-B6E9-4346-9451-D8E6A33020F0}"/>
              </a:ext>
            </a:extLst>
          </p:cNvPr>
          <p:cNvSpPr txBox="1"/>
          <p:nvPr/>
        </p:nvSpPr>
        <p:spPr>
          <a:xfrm>
            <a:off x="4108044" y="137277"/>
            <a:ext cx="3426593" cy="830997"/>
          </a:xfrm>
          <a:prstGeom prst="rect">
            <a:avLst/>
          </a:prstGeom>
          <a:solidFill>
            <a:srgbClr val="E8715C"/>
          </a:solidFill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Quản</a:t>
            </a:r>
            <a:r>
              <a:rPr lang="en-US" sz="4800" dirty="0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effectLst/>
                <a:latin typeface="Lithograph" panose="02020800000000000000" pitchFamily="18" charset="0"/>
                <a:ea typeface="Lithograph" panose="02020800000000000000" pitchFamily="18" charset="0"/>
                <a:cs typeface="Lithograph" panose="02020800000000000000" pitchFamily="18" charset="0"/>
              </a:rPr>
              <a:t>lí</a:t>
            </a:r>
            <a:endParaRPr lang="vi-VN" sz="4800" dirty="0">
              <a:solidFill>
                <a:schemeClr val="bg1"/>
              </a:solidFill>
              <a:latin typeface="Lithograph" panose="02020800000000000000" pitchFamily="18" charset="0"/>
              <a:ea typeface="Lithograph" panose="02020800000000000000" pitchFamily="18" charset="0"/>
              <a:cs typeface="Lithograph" panose="02020800000000000000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EEA7D1A-D8B6-4C56-B44A-D8ECED0B4E25}"/>
              </a:ext>
            </a:extLst>
          </p:cNvPr>
          <p:cNvSpPr txBox="1"/>
          <p:nvPr/>
        </p:nvSpPr>
        <p:spPr>
          <a:xfrm>
            <a:off x="3926641" y="862658"/>
            <a:ext cx="18431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an Francisco Display Black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CHI PHÍ</a:t>
            </a:r>
            <a:endParaRPr lang="vi-VN" sz="3200" dirty="0">
              <a:solidFill>
                <a:schemeClr val="bg1"/>
              </a:solidFill>
              <a:latin typeface="San Francisco Display Black" pitchFamily="50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0D70B57-5097-4A5F-86CE-446962D6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22655" r="135" b="27413"/>
          <a:stretch/>
        </p:blipFill>
        <p:spPr>
          <a:xfrm>
            <a:off x="-10048" y="1434725"/>
            <a:ext cx="12208540" cy="398855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2A6A3C7-8632-4FB3-A6ED-4CC67C540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t="26004" r="44955" b="31822"/>
          <a:stretch/>
        </p:blipFill>
        <p:spPr>
          <a:xfrm>
            <a:off x="3252155" y="1714326"/>
            <a:ext cx="3426594" cy="3368842"/>
          </a:xfrm>
          <a:prstGeom prst="ellipse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9A22A36-58B7-4913-B408-0D399E0A2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6597" r="78548" b="65854"/>
          <a:stretch/>
        </p:blipFill>
        <p:spPr>
          <a:xfrm>
            <a:off x="352520" y="156275"/>
            <a:ext cx="2220226" cy="2200588"/>
          </a:xfrm>
          <a:prstGeom prst="ellipse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75B14AFE-B5F3-4F04-8CA7-FF5F298DA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6" t="30413" r="17556" b="59951"/>
          <a:stretch/>
        </p:blipFill>
        <p:spPr>
          <a:xfrm>
            <a:off x="8796427" y="2057519"/>
            <a:ext cx="1284726" cy="769740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D30BA793-DA70-4603-8DC9-C79933B1F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7" t="59561" r="12471" b="25861"/>
          <a:stretch/>
        </p:blipFill>
        <p:spPr>
          <a:xfrm>
            <a:off x="9513596" y="4389938"/>
            <a:ext cx="1167070" cy="1164550"/>
          </a:xfrm>
          <a:prstGeom prst="ellipse">
            <a:avLst/>
          </a:prstGeom>
        </p:spPr>
      </p:pic>
      <p:cxnSp>
        <p:nvCxnSpPr>
          <p:cNvPr id="24" name="Đường kết nối: Mũi tên Gấp khúc 23">
            <a:extLst>
              <a:ext uri="{FF2B5EF4-FFF2-40B4-BE49-F238E27FC236}">
                <a16:creationId xmlns:a16="http://schemas.microsoft.com/office/drawing/2014/main" id="{9A81F8E0-FE48-42E8-804D-288CD6D0E84C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 flipV="1">
            <a:off x="3926642" y="552776"/>
            <a:ext cx="181403" cy="602270"/>
          </a:xfrm>
          <a:prstGeom prst="bentConnector3">
            <a:avLst>
              <a:gd name="adj1" fmla="val 226018"/>
            </a:avLst>
          </a:prstGeom>
          <a:ln w="28575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kết nối: Mũi tên Gấp khúc 26">
            <a:extLst>
              <a:ext uri="{FF2B5EF4-FFF2-40B4-BE49-F238E27FC236}">
                <a16:creationId xmlns:a16="http://schemas.microsoft.com/office/drawing/2014/main" id="{60B27E11-EB5C-4E40-ACBD-C3BDAF1957D5}"/>
              </a:ext>
            </a:extLst>
          </p:cNvPr>
          <p:cNvCxnSpPr>
            <a:cxnSpLocks/>
            <a:stCxn id="7" idx="3"/>
            <a:endCxn id="5" idx="3"/>
          </p:cNvCxnSpPr>
          <p:nvPr/>
        </p:nvCxnSpPr>
        <p:spPr>
          <a:xfrm>
            <a:off x="7534637" y="552776"/>
            <a:ext cx="226407" cy="602295"/>
          </a:xfrm>
          <a:prstGeom prst="bentConnector3">
            <a:avLst>
              <a:gd name="adj1" fmla="val 200969"/>
            </a:avLst>
          </a:prstGeom>
          <a:ln w="28575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Đường nối Thẳng 37">
            <a:extLst>
              <a:ext uri="{FF2B5EF4-FFF2-40B4-BE49-F238E27FC236}">
                <a16:creationId xmlns:a16="http://schemas.microsoft.com/office/drawing/2014/main" id="{0D8DF56E-E881-4531-9AAC-9F17E4C16184}"/>
              </a:ext>
            </a:extLst>
          </p:cNvPr>
          <p:cNvCxnSpPr>
            <a:cxnSpLocks/>
          </p:cNvCxnSpPr>
          <p:nvPr/>
        </p:nvCxnSpPr>
        <p:spPr>
          <a:xfrm>
            <a:off x="-61675" y="480649"/>
            <a:ext cx="739340" cy="0"/>
          </a:xfrm>
          <a:prstGeom prst="line">
            <a:avLst/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Đường kết nối: Mũi tên Gấp khúc 40">
            <a:extLst>
              <a:ext uri="{FF2B5EF4-FFF2-40B4-BE49-F238E27FC236}">
                <a16:creationId xmlns:a16="http://schemas.microsoft.com/office/drawing/2014/main" id="{D6ACDABF-5CC7-46E1-A387-C0321815B168}"/>
              </a:ext>
            </a:extLst>
          </p:cNvPr>
          <p:cNvCxnSpPr>
            <a:cxnSpLocks/>
          </p:cNvCxnSpPr>
          <p:nvPr/>
        </p:nvCxnSpPr>
        <p:spPr>
          <a:xfrm rot="5400000" flipH="1">
            <a:off x="4942357" y="4205925"/>
            <a:ext cx="929580" cy="3923638"/>
          </a:xfrm>
          <a:prstGeom prst="bentConnector4">
            <a:avLst>
              <a:gd name="adj1" fmla="val 270"/>
              <a:gd name="adj2" fmla="val 53903"/>
            </a:avLst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Đường kết nối: Mũi tên Gấp khúc 44">
            <a:extLst>
              <a:ext uri="{FF2B5EF4-FFF2-40B4-BE49-F238E27FC236}">
                <a16:creationId xmlns:a16="http://schemas.microsoft.com/office/drawing/2014/main" id="{547918F0-9FCC-4EB4-AAAD-E45E0E91E68B}"/>
              </a:ext>
            </a:extLst>
          </p:cNvPr>
          <p:cNvCxnSpPr>
            <a:cxnSpLocks/>
          </p:cNvCxnSpPr>
          <p:nvPr/>
        </p:nvCxnSpPr>
        <p:spPr>
          <a:xfrm flipV="1">
            <a:off x="-150725" y="5887620"/>
            <a:ext cx="1873389" cy="635865"/>
          </a:xfrm>
          <a:prstGeom prst="bentConnector2">
            <a:avLst/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895DD1BB-B7AC-4383-B4AB-CE9CF475C2F2}"/>
              </a:ext>
            </a:extLst>
          </p:cNvPr>
          <p:cNvSpPr/>
          <p:nvPr/>
        </p:nvSpPr>
        <p:spPr>
          <a:xfrm>
            <a:off x="6972300" y="1434725"/>
            <a:ext cx="5226192" cy="3988548"/>
          </a:xfrm>
          <a:prstGeom prst="rect">
            <a:avLst/>
          </a:prstGeom>
          <a:solidFill>
            <a:srgbClr val="E6B02A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7" name="Đường kết nối: Mũi tên Gấp khúc 46">
            <a:extLst>
              <a:ext uri="{FF2B5EF4-FFF2-40B4-BE49-F238E27FC236}">
                <a16:creationId xmlns:a16="http://schemas.microsoft.com/office/drawing/2014/main" id="{D22EC94E-3BA7-4AB7-B2A2-51B5B1CBCAF0}"/>
              </a:ext>
            </a:extLst>
          </p:cNvPr>
          <p:cNvCxnSpPr>
            <a:endCxn id="18" idx="2"/>
          </p:cNvCxnSpPr>
          <p:nvPr/>
        </p:nvCxnSpPr>
        <p:spPr>
          <a:xfrm rot="10800000" flipV="1">
            <a:off x="7062695" y="5894339"/>
            <a:ext cx="3914220" cy="1"/>
          </a:xfrm>
          <a:prstGeom prst="bentConnector5">
            <a:avLst>
              <a:gd name="adj1" fmla="val 23285"/>
              <a:gd name="adj2" fmla="val 126958700000"/>
              <a:gd name="adj3" fmla="val 105840"/>
            </a:avLst>
          </a:prstGeom>
          <a:ln w="28575">
            <a:solidFill>
              <a:srgbClr val="A6A6A6">
                <a:alpha val="40000"/>
              </a:srgb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F8FC961F-8726-4D99-AE2E-8FA428A43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8" t="65937" r="24901" b="8001"/>
          <a:stretch/>
        </p:blipFill>
        <p:spPr>
          <a:xfrm>
            <a:off x="7062695" y="4853354"/>
            <a:ext cx="2091352" cy="2081973"/>
          </a:xfrm>
          <a:prstGeom prst="ellipse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E939286-0526-494F-9078-1D24C7FA7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6" t="67683" r="1434" b="18870"/>
          <a:stretch/>
        </p:blipFill>
        <p:spPr>
          <a:xfrm>
            <a:off x="10976915" y="5033166"/>
            <a:ext cx="1065999" cy="1074115"/>
          </a:xfrm>
          <a:prstGeom prst="ellipse">
            <a:avLst/>
          </a:prstGeom>
        </p:spPr>
      </p:pic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9A6D7AF3-6E73-4E81-997A-D5A863EF3E6D}"/>
              </a:ext>
            </a:extLst>
          </p:cNvPr>
          <p:cNvSpPr txBox="1"/>
          <p:nvPr/>
        </p:nvSpPr>
        <p:spPr>
          <a:xfrm>
            <a:off x="7102210" y="1547072"/>
            <a:ext cx="12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NHÓM 05</a:t>
            </a:r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F657B0D8-1796-499E-B4FE-07F46E5C335C}"/>
              </a:ext>
            </a:extLst>
          </p:cNvPr>
          <p:cNvGrpSpPr/>
          <p:nvPr/>
        </p:nvGrpSpPr>
        <p:grpSpPr>
          <a:xfrm>
            <a:off x="9613968" y="3555050"/>
            <a:ext cx="2524335" cy="827724"/>
            <a:chOff x="9625276" y="3864208"/>
            <a:chExt cx="2524335" cy="827724"/>
          </a:xfrm>
        </p:grpSpPr>
        <p:sp>
          <p:nvSpPr>
            <p:cNvPr id="56" name="Hộp Văn bản 55">
              <a:extLst>
                <a:ext uri="{FF2B5EF4-FFF2-40B4-BE49-F238E27FC236}">
                  <a16:creationId xmlns:a16="http://schemas.microsoft.com/office/drawing/2014/main" id="{5F3792FB-AFAB-425B-BDCA-145A4AFCF4DE}"/>
                </a:ext>
              </a:extLst>
            </p:cNvPr>
            <p:cNvSpPr txBox="1"/>
            <p:nvPr/>
          </p:nvSpPr>
          <p:spPr>
            <a:xfrm>
              <a:off x="10080803" y="4192770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18110400</a:t>
              </a:r>
            </a:p>
          </p:txBody>
        </p:sp>
        <p:sp>
          <p:nvSpPr>
            <p:cNvPr id="57" name="Hộp Văn bản 56">
              <a:extLst>
                <a:ext uri="{FF2B5EF4-FFF2-40B4-BE49-F238E27FC236}">
                  <a16:creationId xmlns:a16="http://schemas.microsoft.com/office/drawing/2014/main" id="{FACB9B99-5590-476D-8062-BB2DD64C3766}"/>
                </a:ext>
              </a:extLst>
            </p:cNvPr>
            <p:cNvSpPr txBox="1"/>
            <p:nvPr/>
          </p:nvSpPr>
          <p:spPr>
            <a:xfrm>
              <a:off x="9698984" y="4384155"/>
              <a:ext cx="2450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Huỳnh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Thị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Thúy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Vy</a:t>
              </a:r>
              <a:endParaRPr lang="vi-VN" sz="1400" dirty="0">
                <a:solidFill>
                  <a:schemeClr val="bg1"/>
                </a:solidFill>
                <a:latin typeface="GeoSlab703-Extra" panose="02020800000000000000" pitchFamily="18" charset="0"/>
                <a:ea typeface="GeoSlab703-Extra" panose="02020800000000000000" pitchFamily="18" charset="0"/>
                <a:cs typeface="GeoSlab703-Extra" panose="02020800000000000000" pitchFamily="18" charset="0"/>
              </a:endParaRPr>
            </a:p>
          </p:txBody>
        </p:sp>
        <p:pic>
          <p:nvPicPr>
            <p:cNvPr id="67" name="Đồ họa 66" descr="Nữ sinh">
              <a:extLst>
                <a:ext uri="{FF2B5EF4-FFF2-40B4-BE49-F238E27FC236}">
                  <a16:creationId xmlns:a16="http://schemas.microsoft.com/office/drawing/2014/main" id="{ACF5DD9B-F19A-4A8A-8E34-9579A234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51364" y="3880536"/>
              <a:ext cx="651967" cy="651967"/>
            </a:xfrm>
            <a:prstGeom prst="rect">
              <a:avLst/>
            </a:prstGeom>
          </p:spPr>
        </p:pic>
        <p:pic>
          <p:nvPicPr>
            <p:cNvPr id="33" name="Đồ họa 32" descr="Nữ sinh">
              <a:extLst>
                <a:ext uri="{FF2B5EF4-FFF2-40B4-BE49-F238E27FC236}">
                  <a16:creationId xmlns:a16="http://schemas.microsoft.com/office/drawing/2014/main" id="{290BD9C8-B683-4A82-9FAA-AF83FBC74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25276" y="3864208"/>
              <a:ext cx="651967" cy="651967"/>
            </a:xfrm>
            <a:prstGeom prst="rect">
              <a:avLst/>
            </a:prstGeom>
          </p:spPr>
        </p:pic>
      </p:grpSp>
      <p:grpSp>
        <p:nvGrpSpPr>
          <p:cNvPr id="3" name="Nhóm 2">
            <a:extLst>
              <a:ext uri="{FF2B5EF4-FFF2-40B4-BE49-F238E27FC236}">
                <a16:creationId xmlns:a16="http://schemas.microsoft.com/office/drawing/2014/main" id="{1D6582DA-D60A-4EAA-ACE3-E71D14A3309D}"/>
              </a:ext>
            </a:extLst>
          </p:cNvPr>
          <p:cNvGrpSpPr/>
          <p:nvPr/>
        </p:nvGrpSpPr>
        <p:grpSpPr>
          <a:xfrm>
            <a:off x="7440263" y="1900856"/>
            <a:ext cx="2541949" cy="818541"/>
            <a:chOff x="9422276" y="2226842"/>
            <a:chExt cx="2541949" cy="818541"/>
          </a:xfrm>
        </p:grpSpPr>
        <p:sp>
          <p:nvSpPr>
            <p:cNvPr id="52" name="Hộp Văn bản 51">
              <a:extLst>
                <a:ext uri="{FF2B5EF4-FFF2-40B4-BE49-F238E27FC236}">
                  <a16:creationId xmlns:a16="http://schemas.microsoft.com/office/drawing/2014/main" id="{5F83728C-EA30-4417-BC20-01CE352F4926}"/>
                </a:ext>
              </a:extLst>
            </p:cNvPr>
            <p:cNvSpPr txBox="1"/>
            <p:nvPr/>
          </p:nvSpPr>
          <p:spPr>
            <a:xfrm>
              <a:off x="9853462" y="2540956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18110344</a:t>
              </a:r>
            </a:p>
          </p:txBody>
        </p:sp>
        <p:sp>
          <p:nvSpPr>
            <p:cNvPr id="53" name="Hộp Văn bản 52">
              <a:extLst>
                <a:ext uri="{FF2B5EF4-FFF2-40B4-BE49-F238E27FC236}">
                  <a16:creationId xmlns:a16="http://schemas.microsoft.com/office/drawing/2014/main" id="{6823568D-C06D-40DB-8543-D7423AD12778}"/>
                </a:ext>
              </a:extLst>
            </p:cNvPr>
            <p:cNvSpPr txBox="1"/>
            <p:nvPr/>
          </p:nvSpPr>
          <p:spPr>
            <a:xfrm>
              <a:off x="9513597" y="2737606"/>
              <a:ext cx="2450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Võ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Trần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Minh Quân</a:t>
              </a:r>
            </a:p>
          </p:txBody>
        </p:sp>
        <p:pic>
          <p:nvPicPr>
            <p:cNvPr id="69" name="Đồ họa 68" descr="Nam sinh">
              <a:extLst>
                <a:ext uri="{FF2B5EF4-FFF2-40B4-BE49-F238E27FC236}">
                  <a16:creationId xmlns:a16="http://schemas.microsoft.com/office/drawing/2014/main" id="{C1986570-7D09-4A69-A054-65652A3F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48364" y="2243170"/>
              <a:ext cx="635940" cy="635940"/>
            </a:xfrm>
            <a:prstGeom prst="rect">
              <a:avLst/>
            </a:prstGeom>
          </p:spPr>
        </p:pic>
        <p:pic>
          <p:nvPicPr>
            <p:cNvPr id="34" name="Đồ họa 33" descr="Nam sinh">
              <a:extLst>
                <a:ext uri="{FF2B5EF4-FFF2-40B4-BE49-F238E27FC236}">
                  <a16:creationId xmlns:a16="http://schemas.microsoft.com/office/drawing/2014/main" id="{20D4D5D6-B7BC-47AC-B6BB-9DB32607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22276" y="2226842"/>
              <a:ext cx="635940" cy="635940"/>
            </a:xfrm>
            <a:prstGeom prst="rect">
              <a:avLst/>
            </a:prstGeom>
          </p:spPr>
        </p:pic>
      </p:grpSp>
      <p:grpSp>
        <p:nvGrpSpPr>
          <p:cNvPr id="6" name="Nhóm 5">
            <a:extLst>
              <a:ext uri="{FF2B5EF4-FFF2-40B4-BE49-F238E27FC236}">
                <a16:creationId xmlns:a16="http://schemas.microsoft.com/office/drawing/2014/main" id="{4BD2E862-4BA1-418D-B205-198C3C99D580}"/>
              </a:ext>
            </a:extLst>
          </p:cNvPr>
          <p:cNvGrpSpPr/>
          <p:nvPr/>
        </p:nvGrpSpPr>
        <p:grpSpPr>
          <a:xfrm>
            <a:off x="7423945" y="3035642"/>
            <a:ext cx="2080735" cy="1030430"/>
            <a:chOff x="7359981" y="3261542"/>
            <a:chExt cx="2080735" cy="1030430"/>
          </a:xfrm>
        </p:grpSpPr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D9780589-7FAD-4C6D-B5B9-2A4E2D2D5FF8}"/>
                </a:ext>
              </a:extLst>
            </p:cNvPr>
            <p:cNvSpPr txBox="1"/>
            <p:nvPr/>
          </p:nvSpPr>
          <p:spPr>
            <a:xfrm>
              <a:off x="7801238" y="3568453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18110377</a:t>
              </a:r>
            </a:p>
          </p:txBody>
        </p:sp>
        <p:sp>
          <p:nvSpPr>
            <p:cNvPr id="55" name="Hộp Văn bản 54">
              <a:extLst>
                <a:ext uri="{FF2B5EF4-FFF2-40B4-BE49-F238E27FC236}">
                  <a16:creationId xmlns:a16="http://schemas.microsoft.com/office/drawing/2014/main" id="{89EFC45C-74C9-4533-A0A9-39245117AAA3}"/>
                </a:ext>
              </a:extLst>
            </p:cNvPr>
            <p:cNvSpPr txBox="1"/>
            <p:nvPr/>
          </p:nvSpPr>
          <p:spPr>
            <a:xfrm>
              <a:off x="7442688" y="3768752"/>
              <a:ext cx="1998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Nguyễn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Huỳnh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Minh </a:t>
              </a:r>
              <a:r>
                <a:rPr lang="vi-VN" sz="1400" dirty="0" err="1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Tiến</a:t>
              </a:r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     </a:t>
              </a:r>
            </a:p>
          </p:txBody>
        </p:sp>
        <p:pic>
          <p:nvPicPr>
            <p:cNvPr id="31" name="Đồ họa 30" descr="Nam sinh">
              <a:extLst>
                <a:ext uri="{FF2B5EF4-FFF2-40B4-BE49-F238E27FC236}">
                  <a16:creationId xmlns:a16="http://schemas.microsoft.com/office/drawing/2014/main" id="{62F0D79A-DAF8-4549-9353-05AC78B9F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86069" y="3277870"/>
              <a:ext cx="635940" cy="635940"/>
            </a:xfrm>
            <a:prstGeom prst="rect">
              <a:avLst/>
            </a:prstGeom>
          </p:spPr>
        </p:pic>
        <p:pic>
          <p:nvPicPr>
            <p:cNvPr id="35" name="Đồ họa 34" descr="Nam sinh">
              <a:extLst>
                <a:ext uri="{FF2B5EF4-FFF2-40B4-BE49-F238E27FC236}">
                  <a16:creationId xmlns:a16="http://schemas.microsoft.com/office/drawing/2014/main" id="{529ECF50-4502-4756-AE6F-F8A780F2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59981" y="3261542"/>
              <a:ext cx="635940" cy="635940"/>
            </a:xfrm>
            <a:prstGeom prst="rect">
              <a:avLst/>
            </a:prstGeom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A8F3AC95-2C9E-4B98-A281-C2D82464D68F}"/>
              </a:ext>
            </a:extLst>
          </p:cNvPr>
          <p:cNvGrpSpPr/>
          <p:nvPr/>
        </p:nvGrpSpPr>
        <p:grpSpPr>
          <a:xfrm>
            <a:off x="9596301" y="2273557"/>
            <a:ext cx="2400354" cy="817843"/>
            <a:chOff x="7233502" y="1736658"/>
            <a:chExt cx="2400354" cy="817843"/>
          </a:xfrm>
        </p:grpSpPr>
        <p:sp>
          <p:nvSpPr>
            <p:cNvPr id="50" name="Hộp Văn bản 49">
              <a:extLst>
                <a:ext uri="{FF2B5EF4-FFF2-40B4-BE49-F238E27FC236}">
                  <a16:creationId xmlns:a16="http://schemas.microsoft.com/office/drawing/2014/main" id="{4134569A-28DC-42CC-BF31-451A547F869D}"/>
                </a:ext>
              </a:extLst>
            </p:cNvPr>
            <p:cNvSpPr txBox="1"/>
            <p:nvPr/>
          </p:nvSpPr>
          <p:spPr>
            <a:xfrm>
              <a:off x="7662685" y="2054011"/>
              <a:ext cx="1517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18110381</a:t>
              </a:r>
            </a:p>
          </p:txBody>
        </p:sp>
        <p:sp>
          <p:nvSpPr>
            <p:cNvPr id="51" name="Hộp Văn bản 50">
              <a:extLst>
                <a:ext uri="{FF2B5EF4-FFF2-40B4-BE49-F238E27FC236}">
                  <a16:creationId xmlns:a16="http://schemas.microsoft.com/office/drawing/2014/main" id="{23D1DFC4-72FA-45BC-AD2A-9047962ECA8A}"/>
                </a:ext>
              </a:extLst>
            </p:cNvPr>
            <p:cNvSpPr txBox="1"/>
            <p:nvPr/>
          </p:nvSpPr>
          <p:spPr>
            <a:xfrm>
              <a:off x="7304621" y="2246724"/>
              <a:ext cx="2329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400" dirty="0">
                  <a:solidFill>
                    <a:schemeClr val="bg1"/>
                  </a:solidFill>
                  <a:latin typeface="GeoSlab703-Extra" panose="02020800000000000000" pitchFamily="18" charset="0"/>
                  <a:ea typeface="GeoSlab703-Extra" panose="02020800000000000000" pitchFamily="18" charset="0"/>
                  <a:cs typeface="GeoSlab703-Extra" panose="02020800000000000000" pitchFamily="18" charset="0"/>
                </a:rPr>
                <a:t>Nguyễn Trung Tín</a:t>
              </a:r>
            </a:p>
          </p:txBody>
        </p:sp>
        <p:pic>
          <p:nvPicPr>
            <p:cNvPr id="32" name="Đồ họa 31" descr="Nam sinh">
              <a:extLst>
                <a:ext uri="{FF2B5EF4-FFF2-40B4-BE49-F238E27FC236}">
                  <a16:creationId xmlns:a16="http://schemas.microsoft.com/office/drawing/2014/main" id="{D5675054-E45F-42EE-B832-A12BEB75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59590" y="1752986"/>
              <a:ext cx="635940" cy="635940"/>
            </a:xfrm>
            <a:prstGeom prst="rect">
              <a:avLst/>
            </a:prstGeom>
          </p:spPr>
        </p:pic>
        <p:pic>
          <p:nvPicPr>
            <p:cNvPr id="36" name="Đồ họa 35" descr="Nam sinh">
              <a:extLst>
                <a:ext uri="{FF2B5EF4-FFF2-40B4-BE49-F238E27FC236}">
                  <a16:creationId xmlns:a16="http://schemas.microsoft.com/office/drawing/2014/main" id="{6ABE7A19-4BAD-4CB8-A8BB-18866C3D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33502" y="1736658"/>
              <a:ext cx="635940" cy="635940"/>
            </a:xfrm>
            <a:prstGeom prst="rect">
              <a:avLst/>
            </a:prstGeom>
          </p:spPr>
        </p:pic>
      </p:grp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E094D947-4C72-4387-81BE-A52B89591B2D}"/>
              </a:ext>
            </a:extLst>
          </p:cNvPr>
          <p:cNvCxnSpPr/>
          <p:nvPr/>
        </p:nvCxnSpPr>
        <p:spPr>
          <a:xfrm>
            <a:off x="7218432" y="1621497"/>
            <a:ext cx="0" cy="3411669"/>
          </a:xfrm>
          <a:prstGeom prst="line">
            <a:avLst/>
          </a:prstGeom>
          <a:ln w="3810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701E2278-6E8D-44D6-9969-7F03F350BB52}"/>
              </a:ext>
            </a:extLst>
          </p:cNvPr>
          <p:cNvCxnSpPr/>
          <p:nvPr/>
        </p:nvCxnSpPr>
        <p:spPr>
          <a:xfrm>
            <a:off x="7218432" y="2442389"/>
            <a:ext cx="247919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nối Thẳng 45">
            <a:extLst>
              <a:ext uri="{FF2B5EF4-FFF2-40B4-BE49-F238E27FC236}">
                <a16:creationId xmlns:a16="http://schemas.microsoft.com/office/drawing/2014/main" id="{DF4377E7-B949-4977-9118-22123AC99F9F}"/>
              </a:ext>
            </a:extLst>
          </p:cNvPr>
          <p:cNvCxnSpPr>
            <a:cxnSpLocks/>
          </p:cNvCxnSpPr>
          <p:nvPr/>
        </p:nvCxnSpPr>
        <p:spPr>
          <a:xfrm>
            <a:off x="7218432" y="2857462"/>
            <a:ext cx="2421624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1F325144-E78C-45DD-A1F8-870823927C4C}"/>
              </a:ext>
            </a:extLst>
          </p:cNvPr>
          <p:cNvCxnSpPr/>
          <p:nvPr/>
        </p:nvCxnSpPr>
        <p:spPr>
          <a:xfrm>
            <a:off x="7218432" y="3618421"/>
            <a:ext cx="247919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Đường nối Thẳng 58">
            <a:extLst>
              <a:ext uri="{FF2B5EF4-FFF2-40B4-BE49-F238E27FC236}">
                <a16:creationId xmlns:a16="http://schemas.microsoft.com/office/drawing/2014/main" id="{A2695560-AF96-45A4-8CAA-01882BD1CF31}"/>
              </a:ext>
            </a:extLst>
          </p:cNvPr>
          <p:cNvCxnSpPr>
            <a:cxnSpLocks/>
          </p:cNvCxnSpPr>
          <p:nvPr/>
        </p:nvCxnSpPr>
        <p:spPr>
          <a:xfrm>
            <a:off x="7218432" y="4165562"/>
            <a:ext cx="2421624" cy="0"/>
          </a:xfrm>
          <a:prstGeom prst="line">
            <a:avLst/>
          </a:prstGeom>
          <a:ln w="190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Đồ họa 22" descr="Phát">
            <a:extLst>
              <a:ext uri="{FF2B5EF4-FFF2-40B4-BE49-F238E27FC236}">
                <a16:creationId xmlns:a16="http://schemas.microsoft.com/office/drawing/2014/main" id="{3A929F7D-4111-466E-8121-FB04C993A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5335" y="1626967"/>
            <a:ext cx="221116" cy="221116"/>
          </a:xfrm>
          <a:prstGeom prst="rect">
            <a:avLst/>
          </a:prstGeom>
        </p:spPr>
      </p:pic>
      <p:pic>
        <p:nvPicPr>
          <p:cNvPr id="28" name="Đồ họa 27" descr="Mạng">
            <a:extLst>
              <a:ext uri="{FF2B5EF4-FFF2-40B4-BE49-F238E27FC236}">
                <a16:creationId xmlns:a16="http://schemas.microsoft.com/office/drawing/2014/main" id="{FD20AD9F-DEBE-4402-A676-9ED3056CCD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30459" y="677366"/>
            <a:ext cx="723901" cy="723901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2051AA3-EB1D-47D7-8B75-C9C34D9CF19E}"/>
              </a:ext>
            </a:extLst>
          </p:cNvPr>
          <p:cNvSpPr txBox="1"/>
          <p:nvPr/>
        </p:nvSpPr>
        <p:spPr>
          <a:xfrm>
            <a:off x="6308989" y="862683"/>
            <a:ext cx="14520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vi-VN"/>
            </a:defPPr>
            <a:lvl1pPr>
              <a:defRPr>
                <a:effectLst/>
                <a:latin typeface="San Francisco Display Black" pitchFamily="50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DỰ ÁN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1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 animBg="1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9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49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10</a:t>
            </a:fld>
            <a:endParaRPr lang="vi-VN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D41BA5CF-3D47-49D2-8B0A-6C19B4126B25}"/>
              </a:ext>
            </a:extLst>
          </p:cNvPr>
          <p:cNvGrpSpPr/>
          <p:nvPr/>
        </p:nvGrpSpPr>
        <p:grpSpPr>
          <a:xfrm>
            <a:off x="9751749" y="30144"/>
            <a:ext cx="2266194" cy="1246495"/>
            <a:chOff x="1173178" y="2565384"/>
            <a:chExt cx="2266194" cy="1246495"/>
          </a:xfrm>
        </p:grpSpPr>
        <p:sp>
          <p:nvSpPr>
            <p:cNvPr id="16" name="Hình chữ nhật: Góc Tròn 15">
              <a:extLst>
                <a:ext uri="{FF2B5EF4-FFF2-40B4-BE49-F238E27FC236}">
                  <a16:creationId xmlns:a16="http://schemas.microsoft.com/office/drawing/2014/main" id="{E64DFF7C-237F-4B9F-B6A9-BCFC11448799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033692D-0780-493C-97A7-266DC3865AB0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5D8811B-3FD6-42B7-83C6-61711821F962}"/>
              </a:ext>
            </a:extLst>
          </p:cNvPr>
          <p:cNvSpPr txBox="1"/>
          <p:nvPr/>
        </p:nvSpPr>
        <p:spPr>
          <a:xfrm>
            <a:off x="9717749" y="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059" y="670462"/>
            <a:ext cx="892941" cy="892941"/>
          </a:xfrm>
          <a:prstGeom prst="rect">
            <a:avLst/>
          </a:prstGeom>
        </p:spPr>
      </p:pic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126427C7-3EB9-48BF-ADEF-985C465AC6D8}"/>
              </a:ext>
            </a:extLst>
          </p:cNvPr>
          <p:cNvSpPr txBox="1"/>
          <p:nvPr/>
        </p:nvSpPr>
        <p:spPr>
          <a:xfrm>
            <a:off x="1330722" y="1732854"/>
            <a:ext cx="9163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EMV (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Earned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công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 chi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98D71BF7-D335-4C5A-AD54-AFEACC241FFA}"/>
              </a:ext>
            </a:extLst>
          </p:cNvPr>
          <p:cNvSpPr txBox="1"/>
          <p:nvPr/>
        </p:nvSpPr>
        <p:spPr>
          <a:xfrm>
            <a:off x="1330722" y="2792727"/>
            <a:ext cx="91635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EVM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đo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lường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qua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vi,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gian,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4D13BAC9-BDBB-4232-8A91-484C3A2E0DBE}"/>
              </a:ext>
            </a:extLst>
          </p:cNvPr>
          <p:cNvSpPr txBox="1"/>
          <p:nvPr/>
        </p:nvSpPr>
        <p:spPr>
          <a:xfrm>
            <a:off x="1330722" y="3852600"/>
            <a:ext cx="91635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Đưa ra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thay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QL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tiêu. </a:t>
            </a: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BF7B450B-2B80-4949-AD99-CBA757D51691}"/>
              </a:ext>
            </a:extLst>
          </p:cNvPr>
          <p:cNvSpPr txBox="1"/>
          <p:nvPr/>
        </p:nvSpPr>
        <p:spPr>
          <a:xfrm>
            <a:off x="1330722" y="5281805"/>
            <a:ext cx="9163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thông tin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EVM</a:t>
            </a:r>
          </a:p>
        </p:txBody>
      </p:sp>
    </p:spTree>
    <p:extLst>
      <p:ext uri="{BB962C8B-B14F-4D97-AF65-F5344CB8AC3E}">
        <p14:creationId xmlns:p14="http://schemas.microsoft.com/office/powerpoint/2010/main" val="1898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DBF6CD8-7DE8-475B-89F0-1E87B660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11</a:t>
            </a:fld>
            <a:endParaRPr lang="vi-VN"/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D41BA5CF-3D47-49D2-8B0A-6C19B4126B25}"/>
              </a:ext>
            </a:extLst>
          </p:cNvPr>
          <p:cNvGrpSpPr/>
          <p:nvPr/>
        </p:nvGrpSpPr>
        <p:grpSpPr>
          <a:xfrm>
            <a:off x="9751749" y="30144"/>
            <a:ext cx="2266194" cy="1246495"/>
            <a:chOff x="1173178" y="2565384"/>
            <a:chExt cx="2266194" cy="1246495"/>
          </a:xfrm>
        </p:grpSpPr>
        <p:sp>
          <p:nvSpPr>
            <p:cNvPr id="16" name="Hình chữ nhật: Góc Tròn 15">
              <a:extLst>
                <a:ext uri="{FF2B5EF4-FFF2-40B4-BE49-F238E27FC236}">
                  <a16:creationId xmlns:a16="http://schemas.microsoft.com/office/drawing/2014/main" id="{E64DFF7C-237F-4B9F-B6A9-BCFC11448799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1033692D-0780-493C-97A7-266DC3865AB0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F5D8811B-3FD6-42B7-83C6-61711821F962}"/>
              </a:ext>
            </a:extLst>
          </p:cNvPr>
          <p:cNvSpPr txBox="1"/>
          <p:nvPr/>
        </p:nvSpPr>
        <p:spPr>
          <a:xfrm>
            <a:off x="9717749" y="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pic>
        <p:nvPicPr>
          <p:cNvPr id="19" name="Đồ họa 18" descr="Mạng">
            <a:extLst>
              <a:ext uri="{FF2B5EF4-FFF2-40B4-BE49-F238E27FC236}">
                <a16:creationId xmlns:a16="http://schemas.microsoft.com/office/drawing/2014/main" id="{9AC791C9-061E-442E-96A0-7826971D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99059" y="670462"/>
            <a:ext cx="892941" cy="892941"/>
          </a:xfrm>
          <a:prstGeom prst="rect">
            <a:avLst/>
          </a:prstGeom>
        </p:spPr>
      </p:pic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4CAD1431-271C-45EA-8AC3-FD72F3D10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892498"/>
              </p:ext>
            </p:extLst>
          </p:nvPr>
        </p:nvGraphicFramePr>
        <p:xfrm>
          <a:off x="1448997" y="623247"/>
          <a:ext cx="7872154" cy="5971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6077">
                  <a:extLst>
                    <a:ext uri="{9D8B030D-6E8A-4147-A177-3AD203B41FA5}">
                      <a16:colId xmlns:a16="http://schemas.microsoft.com/office/drawing/2014/main" val="3174228802"/>
                    </a:ext>
                  </a:extLst>
                </a:gridCol>
                <a:gridCol w="3936077">
                  <a:extLst>
                    <a:ext uri="{9D8B030D-6E8A-4147-A177-3AD203B41FA5}">
                      <a16:colId xmlns:a16="http://schemas.microsoft.com/office/drawing/2014/main" val="4094510935"/>
                    </a:ext>
                  </a:extLst>
                </a:gridCol>
              </a:tblGrid>
              <a:tr h="357393">
                <a:tc>
                  <a:txBody>
                    <a:bodyPr/>
                    <a:lstStyle/>
                    <a:p>
                      <a:pPr algn="ctr"/>
                      <a:r>
                        <a:rPr lang="vi-VN" sz="21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Khái</a:t>
                      </a:r>
                      <a:r>
                        <a:rPr lang="vi-VN" sz="21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vi-VN" sz="21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niệm</a:t>
                      </a:r>
                      <a:endParaRPr lang="vi-VN" sz="21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1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Công </a:t>
                      </a:r>
                      <a:r>
                        <a:rPr lang="vi-VN" sz="2100" b="1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thức</a:t>
                      </a:r>
                      <a:endParaRPr lang="vi-VN" sz="21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160518"/>
                  </a:ext>
                </a:extLst>
              </a:tr>
              <a:tr h="625628"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Giá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trị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thu </a:t>
                      </a:r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được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(EV)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EV=PV * (%Thời gian hoàn thành)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119974"/>
                  </a:ext>
                </a:extLst>
              </a:tr>
              <a:tr h="510443">
                <a:tc>
                  <a:txBody>
                    <a:bodyPr/>
                    <a:lstStyle/>
                    <a:p>
                      <a:pPr algn="just"/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Chi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phí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phát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sinh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(CV= Cost Variance)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CV = EV – AC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99506"/>
                  </a:ext>
                </a:extLst>
              </a:tr>
              <a:tr h="625628">
                <a:tc>
                  <a:txBody>
                    <a:bodyPr/>
                    <a:lstStyle/>
                    <a:p>
                      <a:pPr algn="just"/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Biến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động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Lịch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(SV= Schedule Variance)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SV = EV – PV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71143"/>
                  </a:ext>
                </a:extLst>
              </a:tr>
              <a:tr h="625628">
                <a:tc>
                  <a:txBody>
                    <a:bodyPr/>
                    <a:lstStyle/>
                    <a:p>
                      <a:pPr algn="just"/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Chỉ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số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thực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hiện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chi </a:t>
                      </a:r>
                      <a:r>
                        <a:rPr lang="en-US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phí</a:t>
                      </a:r>
                      <a:r>
                        <a:rPr lang="en-US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(CPI=Cost Performance Index)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CPI = EV/AC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189345"/>
                  </a:ext>
                </a:extLst>
              </a:tr>
              <a:tr h="893863">
                <a:tc>
                  <a:txBody>
                    <a:bodyPr/>
                    <a:lstStyle/>
                    <a:p>
                      <a:pPr algn="just"/>
                      <a:r>
                        <a:rPr lang="vi-VN" sz="2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Chỉ số thực hiện lịch (SPI=Schedele performance index)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SPI = EV/PV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999854"/>
                  </a:ext>
                </a:extLst>
              </a:tr>
              <a:tr h="625628">
                <a:tc>
                  <a:txBody>
                    <a:bodyPr/>
                    <a:lstStyle/>
                    <a:p>
                      <a:pPr algn="just"/>
                      <a:r>
                        <a:rPr lang="vi-VN" sz="2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Ước tính tại thời điểm hoàn tất (EAC=Estimate at completion)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EAC = BAC/CPI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968439"/>
                  </a:ext>
                </a:extLst>
              </a:tr>
              <a:tr h="625628">
                <a:tc>
                  <a:txBody>
                    <a:bodyPr/>
                    <a:lstStyle/>
                    <a:p>
                      <a:pPr algn="just"/>
                      <a:r>
                        <a:rPr lang="en-US" sz="2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Ước tính thời gian hoàn tất (Estimate time to complete)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Ước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tính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thời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gian ban </a:t>
                      </a:r>
                      <a:r>
                        <a:rPr lang="vi-VN" sz="210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đầu</a:t>
                      </a:r>
                      <a:r>
                        <a:rPr lang="vi-VN" sz="2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/SPI</a:t>
                      </a:r>
                    </a:p>
                  </a:txBody>
                  <a:tcPr marL="106379" marR="106379" marT="53189" marB="5318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41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64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12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MÔ HÌNH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COCOMO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5381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D61FA50-F55E-4E98-A89B-F2AB2513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13</a:t>
            </a:fld>
            <a:endParaRPr lang="vi-VN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7CA987AA-1858-4B89-B373-8BD8D9FF07EA}"/>
              </a:ext>
            </a:extLst>
          </p:cNvPr>
          <p:cNvGrpSpPr/>
          <p:nvPr/>
        </p:nvGrpSpPr>
        <p:grpSpPr>
          <a:xfrm>
            <a:off x="174057" y="5611505"/>
            <a:ext cx="2266194" cy="1246495"/>
            <a:chOff x="1173178" y="2565384"/>
            <a:chExt cx="2266194" cy="1246495"/>
          </a:xfrm>
        </p:grpSpPr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E1270FAC-DA36-4D38-8510-7A8F4B8D0AC5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MÔ HÌNH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COCOMO</a:t>
              </a: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0FD83541-C8A0-4E4B-B609-32ACE682DDCC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B86BA97-D1DC-415C-9BF0-BF7668907C10}"/>
              </a:ext>
            </a:extLst>
          </p:cNvPr>
          <p:cNvSpPr txBox="1"/>
          <p:nvPr/>
        </p:nvSpPr>
        <p:spPr>
          <a:xfrm>
            <a:off x="116461" y="5602985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  <p:pic>
        <p:nvPicPr>
          <p:cNvPr id="9" name="Đồ họa 8" descr="Mạng">
            <a:extLst>
              <a:ext uri="{FF2B5EF4-FFF2-40B4-BE49-F238E27FC236}">
                <a16:creationId xmlns:a16="http://schemas.microsoft.com/office/drawing/2014/main" id="{F735B1B4-3905-4631-A176-FBDE1FC6B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291" y="5334945"/>
            <a:ext cx="838453" cy="838453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BFF879F-9702-4901-99DF-4701BC8BCF85}"/>
              </a:ext>
            </a:extLst>
          </p:cNvPr>
          <p:cNvSpPr txBox="1"/>
          <p:nvPr/>
        </p:nvSpPr>
        <p:spPr>
          <a:xfrm>
            <a:off x="2556331" y="6018733"/>
            <a:ext cx="6602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vi-V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NGƯỜI/THÁNG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E11BFDE-1F7C-4290-B03E-D1F1A17D46B3}"/>
              </a:ext>
            </a:extLst>
          </p:cNvPr>
          <p:cNvSpPr txBox="1"/>
          <p:nvPr/>
        </p:nvSpPr>
        <p:spPr>
          <a:xfrm>
            <a:off x="650374" y="970348"/>
            <a:ext cx="109368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COCOMO cơ </a:t>
            </a:r>
            <a:r>
              <a:rPr lang="vi-VN" sz="2400" b="1" dirty="0" err="1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Mô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đơn,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như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theo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2400" b="1" dirty="0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COCOMO trung gian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chi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như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theo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thêm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nhân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2400" b="1" dirty="0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COCOMO chi </a:t>
            </a:r>
            <a:r>
              <a:rPr lang="vi-VN" sz="2400" b="1" dirty="0" err="1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vi-VN" sz="2400" b="1" dirty="0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trưng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COCOMO trung gian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thêm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(phân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,.) trong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đọan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(the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endParaRPr lang="vi-V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2400" b="1" dirty="0">
                <a:solidFill>
                  <a:schemeClr val="bg1"/>
                </a:solidFill>
                <a:effectLst/>
                <a:highlight>
                  <a:srgbClr val="B227E9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COCOMO II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mô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lích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họach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Composition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Early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Mô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Post-architecture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458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AFEFB94-1217-43DF-A8C3-E9C0E7F5F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14</a:t>
            </a:fld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6D4472B-45D0-49C4-8C41-A724CBE3984D}"/>
              </a:ext>
            </a:extLst>
          </p:cNvPr>
          <p:cNvSpPr txBox="1"/>
          <p:nvPr/>
        </p:nvSpPr>
        <p:spPr>
          <a:xfrm>
            <a:off x="3788526" y="175748"/>
            <a:ext cx="25352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BÀI TẬP</a:t>
            </a:r>
            <a:endParaRPr lang="vi-VN" sz="4400" b="1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5" name="Đồ họa 4" descr="Mạng">
            <a:extLst>
              <a:ext uri="{FF2B5EF4-FFF2-40B4-BE49-F238E27FC236}">
                <a16:creationId xmlns:a16="http://schemas.microsoft.com/office/drawing/2014/main" id="{B15D1C9F-7A2F-4378-A5AF-507E3F51B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5149" y="-31173"/>
            <a:ext cx="848591" cy="838453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D6031F8-F4EE-4812-B1EE-F9B481AC2395}"/>
              </a:ext>
            </a:extLst>
          </p:cNvPr>
          <p:cNvSpPr txBox="1"/>
          <p:nvPr/>
        </p:nvSpPr>
        <p:spPr>
          <a:xfrm>
            <a:off x="795944" y="1257698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PV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23.000 $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73B787F-DB95-4D3F-8412-923E9DBD96B5}"/>
              </a:ext>
            </a:extLst>
          </p:cNvPr>
          <p:cNvSpPr txBox="1"/>
          <p:nvPr/>
        </p:nvSpPr>
        <p:spPr>
          <a:xfrm>
            <a:off x="3453244" y="1257698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20.000 $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5509E14-CDDE-4743-8677-85EB569B9F11}"/>
              </a:ext>
            </a:extLst>
          </p:cNvPr>
          <p:cNvSpPr txBox="1"/>
          <p:nvPr/>
        </p:nvSpPr>
        <p:spPr>
          <a:xfrm>
            <a:off x="6340185" y="1257698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25.000 $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E918B3C-0CED-4EE0-92DD-E5062E263E43}"/>
              </a:ext>
            </a:extLst>
          </p:cNvPr>
          <p:cNvSpPr txBox="1"/>
          <p:nvPr/>
        </p:nvSpPr>
        <p:spPr>
          <a:xfrm>
            <a:off x="9227126" y="1257698"/>
            <a:ext cx="2642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120.000 $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5AF63D0-1E9A-4742-8E03-66EA53ACCA56}"/>
              </a:ext>
            </a:extLst>
          </p:cNvPr>
          <p:cNvSpPr/>
          <p:nvPr/>
        </p:nvSpPr>
        <p:spPr>
          <a:xfrm>
            <a:off x="644766" y="1152110"/>
            <a:ext cx="11152379" cy="7343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A23D441A-D28A-47F3-A62D-359F6ED89237}"/>
              </a:ext>
            </a:extLst>
          </p:cNvPr>
          <p:cNvSpPr/>
          <p:nvPr/>
        </p:nvSpPr>
        <p:spPr>
          <a:xfrm>
            <a:off x="485775" y="1140854"/>
            <a:ext cx="158991" cy="755178"/>
          </a:xfrm>
          <a:prstGeom prst="rect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A575CEB-8FCD-4CEE-B5A5-85F3424D616D}"/>
              </a:ext>
            </a:extLst>
          </p:cNvPr>
          <p:cNvSpPr txBox="1"/>
          <p:nvPr/>
        </p:nvSpPr>
        <p:spPr>
          <a:xfrm>
            <a:off x="644766" y="2122401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BF4212C4-73AC-4426-8F2F-8893946ED731}"/>
              </a:ext>
            </a:extLst>
          </p:cNvPr>
          <p:cNvSpPr txBox="1"/>
          <p:nvPr/>
        </p:nvSpPr>
        <p:spPr>
          <a:xfrm>
            <a:off x="394855" y="2619133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 = EV – AC = 20.000 – 25.000 = - 5.000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64927D02-8801-49DB-89DA-C916F3CC6D36}"/>
              </a:ext>
            </a:extLst>
          </p:cNvPr>
          <p:cNvSpPr txBox="1"/>
          <p:nvPr/>
        </p:nvSpPr>
        <p:spPr>
          <a:xfrm>
            <a:off x="394855" y="3200158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 = EV – PV = 20.000 – 23.000 = - 3.000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C2926D9-6975-44BB-9B2E-0A7D1787E2C9}"/>
              </a:ext>
            </a:extLst>
          </p:cNvPr>
          <p:cNvSpPr txBox="1"/>
          <p:nvPr/>
        </p:nvSpPr>
        <p:spPr>
          <a:xfrm>
            <a:off x="394855" y="3803931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CPI = EV/AC = 0.8 = 80%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B8BF14-B571-4077-85B5-4CDF6CDCDAB7}"/>
              </a:ext>
            </a:extLst>
          </p:cNvPr>
          <p:cNvSpPr txBox="1"/>
          <p:nvPr/>
        </p:nvSpPr>
        <p:spPr>
          <a:xfrm>
            <a:off x="394855" y="4407704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SPI = EV/PV = 0.87 = 87%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0E451E0A-A373-4E22-8606-C50037D5639C}"/>
              </a:ext>
            </a:extLst>
          </p:cNvPr>
          <p:cNvSpPr txBox="1"/>
          <p:nvPr/>
        </p:nvSpPr>
        <p:spPr>
          <a:xfrm>
            <a:off x="6641186" y="2095913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40F331A-1576-4BC0-8733-3852B7971F89}"/>
              </a:ext>
            </a:extLst>
          </p:cNvPr>
          <p:cNvSpPr txBox="1"/>
          <p:nvPr/>
        </p:nvSpPr>
        <p:spPr>
          <a:xfrm>
            <a:off x="6354907" y="2597277"/>
            <a:ext cx="5314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 CPI &lt; 1: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vượt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ngân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vi-VN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A977F6B6-7386-4803-87C5-D5AB05C63A40}"/>
              </a:ext>
            </a:extLst>
          </p:cNvPr>
          <p:cNvSpPr txBox="1"/>
          <p:nvPr/>
        </p:nvSpPr>
        <p:spPr>
          <a:xfrm>
            <a:off x="6354907" y="3527952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Khi SPI &lt; 1: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đi sau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986640FA-5B6B-491C-B567-A88F3466A93F}"/>
              </a:ext>
            </a:extLst>
          </p:cNvPr>
          <p:cNvSpPr txBox="1"/>
          <p:nvPr/>
        </p:nvSpPr>
        <p:spPr>
          <a:xfrm>
            <a:off x="597141" y="4976293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776F9F6D-D640-40E9-8029-173F113C1A92}"/>
              </a:ext>
            </a:extLst>
          </p:cNvPr>
          <p:cNvSpPr txBox="1"/>
          <p:nvPr/>
        </p:nvSpPr>
        <p:spPr>
          <a:xfrm>
            <a:off x="293543" y="5497454"/>
            <a:ext cx="5688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UTTG ban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/ SPI = 12 / 0.87 = 13.8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F6F3779F-BA42-4468-9FB1-8973097B8206}"/>
              </a:ext>
            </a:extLst>
          </p:cNvPr>
          <p:cNvSpPr txBox="1"/>
          <p:nvPr/>
        </p:nvSpPr>
        <p:spPr>
          <a:xfrm>
            <a:off x="293368" y="6078479"/>
            <a:ext cx="6030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sau 1 năm, 1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F8C74089-CAB7-4514-AD2C-1E54ABA8C6AE}"/>
              </a:ext>
            </a:extLst>
          </p:cNvPr>
          <p:cNvSpPr txBox="1"/>
          <p:nvPr/>
        </p:nvSpPr>
        <p:spPr>
          <a:xfrm>
            <a:off x="6641186" y="3959709"/>
            <a:ext cx="2155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vi-VN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800" b="1" dirty="0">
              <a:solidFill>
                <a:schemeClr val="bg1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FD336EEA-5532-4C43-8CEE-4FD24B99331E}"/>
              </a:ext>
            </a:extLst>
          </p:cNvPr>
          <p:cNvSpPr txBox="1"/>
          <p:nvPr/>
        </p:nvSpPr>
        <p:spPr>
          <a:xfrm>
            <a:off x="6354907" y="4461073"/>
            <a:ext cx="5314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EAC = BAC / CPI = 120.000/0.8 = 150.000</a:t>
            </a:r>
            <a:endParaRPr lang="vi-VN" sz="2400" dirty="0">
              <a:solidFill>
                <a:schemeClr val="bg1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FAB8EF97-61D7-4EF4-82CD-50DFB422C42E}"/>
              </a:ext>
            </a:extLst>
          </p:cNvPr>
          <p:cNvSpPr txBox="1"/>
          <p:nvPr/>
        </p:nvSpPr>
        <p:spPr>
          <a:xfrm>
            <a:off x="6354907" y="4957429"/>
            <a:ext cx="5314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Khi EAC &gt; BAC: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&gt; Chi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xấu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hơn so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endParaRPr lang="vi-V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92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3E2E079-1042-4371-B69D-F6DED955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15</a:t>
            </a:fld>
            <a:endParaRPr lang="vi-VN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2B62278-F522-488E-802B-0D4E2FA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58" y="1180879"/>
            <a:ext cx="8687533" cy="517851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75AA75E-D816-4DF3-B2A9-2B4B6A7B4F77}"/>
              </a:ext>
            </a:extLst>
          </p:cNvPr>
          <p:cNvSpPr txBox="1"/>
          <p:nvPr/>
        </p:nvSpPr>
        <p:spPr>
          <a:xfrm>
            <a:off x="3788526" y="175748"/>
            <a:ext cx="25352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BÀI TẬP</a:t>
            </a:r>
            <a:endParaRPr lang="vi-VN" sz="4400" b="1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4" name="Đồ họa 13" descr="Mạng">
            <a:extLst>
              <a:ext uri="{FF2B5EF4-FFF2-40B4-BE49-F238E27FC236}">
                <a16:creationId xmlns:a16="http://schemas.microsoft.com/office/drawing/2014/main" id="{A4FBAFA1-64B5-4C8F-90C3-CA3298F49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5149" y="-31173"/>
            <a:ext cx="848591" cy="8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Đồ họa 3" descr="Mạng">
            <a:extLst>
              <a:ext uri="{FF2B5EF4-FFF2-40B4-BE49-F238E27FC236}">
                <a16:creationId xmlns:a16="http://schemas.microsoft.com/office/drawing/2014/main" id="{83DD2A85-87A3-414A-ADDB-6F366CF1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54" y="829932"/>
            <a:ext cx="4722726" cy="472272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9EF77C3-419F-4991-B3D7-7FFBE6C0DDAA}"/>
              </a:ext>
            </a:extLst>
          </p:cNvPr>
          <p:cNvSpPr txBox="1"/>
          <p:nvPr/>
        </p:nvSpPr>
        <p:spPr>
          <a:xfrm>
            <a:off x="5066380" y="1067636"/>
            <a:ext cx="6930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E7715C"/>
                </a:solidFill>
              </a:rPr>
              <a:t>THANK</a:t>
            </a:r>
            <a:r>
              <a:rPr lang="vi-VN" sz="54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5400" b="1" dirty="0">
                <a:solidFill>
                  <a:srgbClr val="3485BB"/>
                </a:solidFill>
              </a:rPr>
              <a:t>YOU</a:t>
            </a:r>
            <a:r>
              <a:rPr lang="vi-VN" sz="5400" b="1" dirty="0">
                <a:solidFill>
                  <a:schemeClr val="bg1"/>
                </a:solidFill>
              </a:rPr>
              <a:t> </a:t>
            </a:r>
          </a:p>
          <a:p>
            <a:r>
              <a:rPr lang="vi-VN" sz="5400" b="1" dirty="0">
                <a:solidFill>
                  <a:srgbClr val="2DA78B"/>
                </a:solidFill>
              </a:rPr>
              <a:t>VERY MUCH</a:t>
            </a:r>
          </a:p>
          <a:p>
            <a:r>
              <a:rPr lang="vi-VN" sz="5400" b="1" dirty="0">
                <a:solidFill>
                  <a:srgbClr val="E06F26"/>
                </a:solidFill>
              </a:rPr>
              <a:t>FOR </a:t>
            </a:r>
          </a:p>
          <a:p>
            <a:r>
              <a:rPr lang="vi-VN" sz="5400" b="1" dirty="0">
                <a:solidFill>
                  <a:srgbClr val="E6B02A"/>
                </a:solidFill>
              </a:rPr>
              <a:t>YOUR ATTENTION!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67BC66E-B21C-4774-87B0-04076B55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167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1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182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25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28" grpId="0"/>
      <p:bldP spid="29" grpId="0"/>
      <p:bldP spid="30" grpId="0"/>
      <p:bldP spid="31" grpId="0"/>
      <p:bldP spid="32" grpId="0"/>
      <p:bldP spid="34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Đường kết nối: Mũi tên Gấp khúc 111">
            <a:extLst>
              <a:ext uri="{FF2B5EF4-FFF2-40B4-BE49-F238E27FC236}">
                <a16:creationId xmlns:a16="http://schemas.microsoft.com/office/drawing/2014/main" id="{A325FC19-302A-46B1-8CB4-924BDBD59323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H="1">
            <a:off x="9614438" y="2467012"/>
            <a:ext cx="73687" cy="1772001"/>
          </a:xfrm>
          <a:prstGeom prst="bentConnector3">
            <a:avLst>
              <a:gd name="adj1" fmla="val -916265"/>
            </a:avLst>
          </a:prstGeom>
          <a:ln w="38100">
            <a:solidFill>
              <a:schemeClr val="bg1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1BDF129-A541-4210-ABA4-D0F4690C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2</a:t>
            </a:fld>
            <a:endParaRPr lang="vi-VN"/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F4931675-DD0C-4925-9D2C-926EFF9F81BB}"/>
              </a:ext>
            </a:extLst>
          </p:cNvPr>
          <p:cNvGrpSpPr/>
          <p:nvPr/>
        </p:nvGrpSpPr>
        <p:grpSpPr>
          <a:xfrm>
            <a:off x="-6079" y="-91738"/>
            <a:ext cx="2889973" cy="1246495"/>
            <a:chOff x="3892750" y="313845"/>
            <a:chExt cx="2889973" cy="1246495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D3FA0E96-C845-4482-8F86-7F8EBE8E1352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CC444614-1EFF-4586-BFEE-4CB01505E12B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54472BFC-A4DE-4734-837B-8D4547467F36}"/>
              </a:ext>
            </a:extLst>
          </p:cNvPr>
          <p:cNvSpPr txBox="1"/>
          <p:nvPr/>
        </p:nvSpPr>
        <p:spPr>
          <a:xfrm>
            <a:off x="-44037" y="-125741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ED9C6453-07E9-495E-BA8A-758C8D01BF91}"/>
              </a:ext>
            </a:extLst>
          </p:cNvPr>
          <p:cNvSpPr txBox="1"/>
          <p:nvPr/>
        </p:nvSpPr>
        <p:spPr>
          <a:xfrm>
            <a:off x="2051184" y="1743737"/>
            <a:ext cx="76369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tabLst>
                <a:tab pos="627063" algn="l"/>
              </a:tabLst>
            </a:pP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nguyên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tư hay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tiêu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rõ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	Chi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đơn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tệ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858512FE-806B-47A3-8131-EE2CFD3A8171}"/>
              </a:ext>
            </a:extLst>
          </p:cNvPr>
          <p:cNvSpPr txBox="1"/>
          <p:nvPr/>
        </p:nvSpPr>
        <p:spPr>
          <a:xfrm>
            <a:off x="2009258" y="3515738"/>
            <a:ext cx="76051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27063">
              <a:tabLst>
                <a:tab pos="712788" algn="l"/>
              </a:tabLst>
            </a:pP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4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quy                             	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yêu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trong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ngân </a:t>
            </a:r>
            <a:r>
              <a:rPr lang="vi-VN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vi-VN" sz="2400" dirty="0"/>
          </a:p>
        </p:txBody>
      </p: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5F863BF5-8D0D-4BF8-B9F0-58581AEB0140}"/>
              </a:ext>
            </a:extLst>
          </p:cNvPr>
          <p:cNvGrpSpPr/>
          <p:nvPr/>
        </p:nvGrpSpPr>
        <p:grpSpPr>
          <a:xfrm>
            <a:off x="1502463" y="3839968"/>
            <a:ext cx="1309015" cy="1306190"/>
            <a:chOff x="5584178" y="2952750"/>
            <a:chExt cx="988072" cy="985940"/>
          </a:xfrm>
        </p:grpSpPr>
        <p:pic>
          <p:nvPicPr>
            <p:cNvPr id="45" name="Hình ảnh 44">
              <a:extLst>
                <a:ext uri="{FF2B5EF4-FFF2-40B4-BE49-F238E27FC236}">
                  <a16:creationId xmlns:a16="http://schemas.microsoft.com/office/drawing/2014/main" id="{D08082DB-14A2-425C-91E6-AA58AD18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2952750"/>
              <a:ext cx="952500" cy="952500"/>
            </a:xfrm>
            <a:prstGeom prst="rect">
              <a:avLst/>
            </a:prstGeom>
          </p:spPr>
        </p:pic>
        <p:pic>
          <p:nvPicPr>
            <p:cNvPr id="48" name="Hình ảnh 47">
              <a:extLst>
                <a:ext uri="{FF2B5EF4-FFF2-40B4-BE49-F238E27FC236}">
                  <a16:creationId xmlns:a16="http://schemas.microsoft.com/office/drawing/2014/main" id="{376131BE-6149-4800-8E90-CE8563E1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178" y="2986190"/>
              <a:ext cx="952500" cy="952500"/>
            </a:xfrm>
            <a:prstGeom prst="rect">
              <a:avLst/>
            </a:prstGeom>
          </p:spPr>
        </p:pic>
      </p:grpSp>
      <p:grpSp>
        <p:nvGrpSpPr>
          <p:cNvPr id="52" name="Nhóm 51">
            <a:extLst>
              <a:ext uri="{FF2B5EF4-FFF2-40B4-BE49-F238E27FC236}">
                <a16:creationId xmlns:a16="http://schemas.microsoft.com/office/drawing/2014/main" id="{9B1183D4-8763-49DF-A82C-E52740FD48E7}"/>
              </a:ext>
            </a:extLst>
          </p:cNvPr>
          <p:cNvGrpSpPr/>
          <p:nvPr/>
        </p:nvGrpSpPr>
        <p:grpSpPr>
          <a:xfrm>
            <a:off x="1288597" y="2072161"/>
            <a:ext cx="1470460" cy="1246495"/>
            <a:chOff x="4795520" y="780082"/>
            <a:chExt cx="1149516" cy="974434"/>
          </a:xfrm>
        </p:grpSpPr>
        <p:pic>
          <p:nvPicPr>
            <p:cNvPr id="51" name="Hình ảnh 50">
              <a:extLst>
                <a:ext uri="{FF2B5EF4-FFF2-40B4-BE49-F238E27FC236}">
                  <a16:creationId xmlns:a16="http://schemas.microsoft.com/office/drawing/2014/main" id="{088D7C33-C4F3-4591-8CB9-E77CB15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520" y="780082"/>
              <a:ext cx="952500" cy="952500"/>
            </a:xfrm>
            <a:prstGeom prst="rect">
              <a:avLst/>
            </a:prstGeom>
          </p:spPr>
        </p:pic>
        <p:pic>
          <p:nvPicPr>
            <p:cNvPr id="29" name="Hình ảnh 28">
              <a:extLst>
                <a:ext uri="{FF2B5EF4-FFF2-40B4-BE49-F238E27FC236}">
                  <a16:creationId xmlns:a16="http://schemas.microsoft.com/office/drawing/2014/main" id="{5E8587C7-B024-4EE4-957B-D121673D8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566" y="1042046"/>
              <a:ext cx="712470" cy="712470"/>
            </a:xfrm>
            <a:prstGeom prst="rect">
              <a:avLst/>
            </a:prstGeom>
          </p:spPr>
        </p:pic>
      </p:grpSp>
      <p:pic>
        <p:nvPicPr>
          <p:cNvPr id="66" name="Đồ họa 65" descr="Mạng">
            <a:extLst>
              <a:ext uri="{FF2B5EF4-FFF2-40B4-BE49-F238E27FC236}">
                <a16:creationId xmlns:a16="http://schemas.microsoft.com/office/drawing/2014/main" id="{95792A23-3CFC-4E40-80E1-703A11F24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1943" y="-15317"/>
            <a:ext cx="723901" cy="7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3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3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3762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0EC6044E-C02A-4F3A-822F-524AFC588669}"/>
              </a:ext>
            </a:extLst>
          </p:cNvPr>
          <p:cNvSpPr txBox="1"/>
          <p:nvPr/>
        </p:nvSpPr>
        <p:spPr>
          <a:xfrm>
            <a:off x="6339956" y="263487"/>
            <a:ext cx="3804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 LÍ CHI PHÍ DỰ ÁN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75" name="Hộp Văn bản 74">
            <a:extLst>
              <a:ext uri="{FF2B5EF4-FFF2-40B4-BE49-F238E27FC236}">
                <a16:creationId xmlns:a16="http://schemas.microsoft.com/office/drawing/2014/main" id="{8F6FA88A-929E-4AC0-90DB-87B4F2BECC1E}"/>
              </a:ext>
            </a:extLst>
          </p:cNvPr>
          <p:cNvSpPr txBox="1"/>
          <p:nvPr/>
        </p:nvSpPr>
        <p:spPr>
          <a:xfrm>
            <a:off x="1741440" y="1411571"/>
            <a:ext cx="80990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kém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dirty="0">
                <a:solidFill>
                  <a:schemeClr val="bg1"/>
                </a:solidFill>
                <a:effectLst/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2800" b="1" dirty="0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en-US" sz="2800" b="1" dirty="0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800" b="1" dirty="0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800" b="1" dirty="0">
                <a:solidFill>
                  <a:srgbClr val="2DA78B"/>
                </a:solidFill>
                <a:effectLst/>
                <a:highlight>
                  <a:srgbClr val="ECECEC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77" name="Hộp Văn bản 76">
            <a:extLst>
              <a:ext uri="{FF2B5EF4-FFF2-40B4-BE49-F238E27FC236}">
                <a16:creationId xmlns:a16="http://schemas.microsoft.com/office/drawing/2014/main" id="{13189843-8A86-476F-856F-CCC354812734}"/>
              </a:ext>
            </a:extLst>
          </p:cNvPr>
          <p:cNvSpPr txBox="1"/>
          <p:nvPr/>
        </p:nvSpPr>
        <p:spPr>
          <a:xfrm>
            <a:off x="1741440" y="3246848"/>
            <a:ext cx="94568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CHAOS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chi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trăm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vượt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quá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ước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1994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800" b="1" dirty="0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180%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Năm</a:t>
            </a:r>
            <a:r>
              <a:rPr lang="en-US" sz="2800" b="1" dirty="0">
                <a:solidFill>
                  <a:schemeClr val="bg1"/>
                </a:solidFill>
              </a:rPr>
              <a:t> 2004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b="1" dirty="0">
                <a:solidFill>
                  <a:schemeClr val="bg1"/>
                </a:solidFill>
                <a:highlight>
                  <a:srgbClr val="2DA78B"/>
                </a:highlight>
              </a:rPr>
              <a:t>56%</a:t>
            </a:r>
            <a:endParaRPr lang="vi-VN" sz="2800" b="1" dirty="0">
              <a:solidFill>
                <a:schemeClr val="bg1"/>
              </a:solidFill>
              <a:highlight>
                <a:srgbClr val="2DA78B"/>
              </a:highlight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297E474E-0310-4EEF-A929-58E0A3ED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4</a:t>
            </a:fld>
            <a:endParaRPr lang="vi-VN"/>
          </a:p>
        </p:txBody>
      </p: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481CFABC-9D8F-40A2-8F06-AA24A8F081CE}"/>
              </a:ext>
            </a:extLst>
          </p:cNvPr>
          <p:cNvGrpSpPr/>
          <p:nvPr/>
        </p:nvGrpSpPr>
        <p:grpSpPr>
          <a:xfrm>
            <a:off x="10043908" y="-117234"/>
            <a:ext cx="1565838" cy="1246495"/>
            <a:chOff x="7919807" y="2555337"/>
            <a:chExt cx="1565838" cy="1246495"/>
          </a:xfrm>
        </p:grpSpPr>
        <p:sp>
          <p:nvSpPr>
            <p:cNvPr id="45" name="Hình chữ nhật: Góc Tròn 44">
              <a:extLst>
                <a:ext uri="{FF2B5EF4-FFF2-40B4-BE49-F238E27FC236}">
                  <a16:creationId xmlns:a16="http://schemas.microsoft.com/office/drawing/2014/main" id="{AFB01E20-634A-49B3-906B-392436553731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46" name="Hộp Văn bản 45">
              <a:extLst>
                <a:ext uri="{FF2B5EF4-FFF2-40B4-BE49-F238E27FC236}">
                  <a16:creationId xmlns:a16="http://schemas.microsoft.com/office/drawing/2014/main" id="{90E44FF8-1D1D-4C0B-9297-1F2B121F5A28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027BFA5D-434A-465F-A722-D114D6F11879}"/>
              </a:ext>
            </a:extLst>
          </p:cNvPr>
          <p:cNvSpPr txBox="1"/>
          <p:nvPr/>
        </p:nvSpPr>
        <p:spPr>
          <a:xfrm>
            <a:off x="11447971" y="-147378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07C6235B-C5B1-4F99-AD7B-294A8537B0F6}"/>
              </a:ext>
            </a:extLst>
          </p:cNvPr>
          <p:cNvSpPr txBox="1"/>
          <p:nvPr/>
        </p:nvSpPr>
        <p:spPr>
          <a:xfrm>
            <a:off x="1675333" y="5211307"/>
            <a:ext cx="9456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CNTT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huỷ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800" b="1" dirty="0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81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en-US" sz="2800" b="1" dirty="0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2800" b="1" dirty="0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1995</a:t>
            </a:r>
            <a:endParaRPr lang="vi-VN" sz="2800" dirty="0">
              <a:solidFill>
                <a:schemeClr val="bg1"/>
              </a:solidFill>
            </a:endParaRPr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F460A09C-4FC4-45F4-BBEE-82D315846AB5}"/>
              </a:ext>
            </a:extLst>
          </p:cNvPr>
          <p:cNvSpPr txBox="1"/>
          <p:nvPr/>
        </p:nvSpPr>
        <p:spPr>
          <a:xfrm>
            <a:off x="404038" y="3978672"/>
            <a:ext cx="1271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2DA78B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ƯỚC TÍNH</a:t>
            </a:r>
            <a:endParaRPr lang="vi-VN" sz="3600" b="1" dirty="0">
              <a:solidFill>
                <a:schemeClr val="bg1"/>
              </a:solidFill>
              <a:highlight>
                <a:srgbClr val="2DA78B"/>
              </a:highlight>
            </a:endParaRPr>
          </a:p>
        </p:txBody>
      </p:sp>
      <p:pic>
        <p:nvPicPr>
          <p:cNvPr id="32" name="Hình ảnh 31">
            <a:extLst>
              <a:ext uri="{FF2B5EF4-FFF2-40B4-BE49-F238E27FC236}">
                <a16:creationId xmlns:a16="http://schemas.microsoft.com/office/drawing/2014/main" id="{C17DD371-6D21-402D-918D-2A34964E4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0" y="1429331"/>
            <a:ext cx="952500" cy="952500"/>
          </a:xfrm>
          <a:prstGeom prst="rect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7B662D3F-FD5F-437E-A07B-F7CC2341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8" y="1482354"/>
            <a:ext cx="952500" cy="952500"/>
          </a:xfrm>
          <a:prstGeom prst="rect">
            <a:avLst/>
          </a:prstGeom>
        </p:spPr>
      </p:pic>
      <p:pic>
        <p:nvPicPr>
          <p:cNvPr id="54" name="Đồ họa 53" descr="Mạng">
            <a:extLst>
              <a:ext uri="{FF2B5EF4-FFF2-40B4-BE49-F238E27FC236}">
                <a16:creationId xmlns:a16="http://schemas.microsoft.com/office/drawing/2014/main" id="{FCC4C169-0F89-45CD-8CDE-AE5798F7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530" y="486541"/>
            <a:ext cx="644882" cy="6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5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75278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8C2D214-9062-460A-8CB9-CD4A2669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pPr/>
              <a:t>6</a:t>
            </a:fld>
            <a:endParaRPr lang="vi-VN"/>
          </a:p>
        </p:txBody>
      </p:sp>
      <p:grpSp>
        <p:nvGrpSpPr>
          <p:cNvPr id="5" name="Nhóm 4">
            <a:extLst>
              <a:ext uri="{FF2B5EF4-FFF2-40B4-BE49-F238E27FC236}">
                <a16:creationId xmlns:a16="http://schemas.microsoft.com/office/drawing/2014/main" id="{932A825B-B124-492A-AE68-EA7EB3EB5069}"/>
              </a:ext>
            </a:extLst>
          </p:cNvPr>
          <p:cNvGrpSpPr/>
          <p:nvPr/>
        </p:nvGrpSpPr>
        <p:grpSpPr>
          <a:xfrm>
            <a:off x="174057" y="5736143"/>
            <a:ext cx="2610833" cy="1246495"/>
            <a:chOff x="7683114" y="4858296"/>
            <a:chExt cx="2610833" cy="1246495"/>
          </a:xfrm>
        </p:grpSpPr>
        <p:sp>
          <p:nvSpPr>
            <p:cNvPr id="6" name="Hình chữ nhật: Góc Tròn 5">
              <a:extLst>
                <a:ext uri="{FF2B5EF4-FFF2-40B4-BE49-F238E27FC236}">
                  <a16:creationId xmlns:a16="http://schemas.microsoft.com/office/drawing/2014/main" id="{3666B938-78AA-47EB-AB29-0E3FF614A78B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7" name="Hộp Văn bản 6">
              <a:extLst>
                <a:ext uri="{FF2B5EF4-FFF2-40B4-BE49-F238E27FC236}">
                  <a16:creationId xmlns:a16="http://schemas.microsoft.com/office/drawing/2014/main" id="{2BE7BE26-E33D-4F11-83C8-C087422CD40A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DD1C0F1-D414-4017-8899-DC453685BAF4}"/>
              </a:ext>
            </a:extLst>
          </p:cNvPr>
          <p:cNvSpPr txBox="1"/>
          <p:nvPr/>
        </p:nvSpPr>
        <p:spPr>
          <a:xfrm>
            <a:off x="2635889" y="5705384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pic>
        <p:nvPicPr>
          <p:cNvPr id="11" name="Đồ họa 10" descr="Mạng">
            <a:extLst>
              <a:ext uri="{FF2B5EF4-FFF2-40B4-BE49-F238E27FC236}">
                <a16:creationId xmlns:a16="http://schemas.microsoft.com/office/drawing/2014/main" id="{7A0C0586-2142-4841-824D-99C7B18A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2965" y="5474916"/>
            <a:ext cx="994895" cy="994895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53B1ABA-2223-4CD4-A7A0-AB67B2415692}"/>
              </a:ext>
            </a:extLst>
          </p:cNvPr>
          <p:cNvSpPr txBox="1"/>
          <p:nvPr/>
        </p:nvSpPr>
        <p:spPr>
          <a:xfrm>
            <a:off x="815388" y="495392"/>
            <a:ext cx="10561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b="1" dirty="0">
                <a:solidFill>
                  <a:schemeClr val="bg1"/>
                </a:solidFill>
                <a:highlight>
                  <a:srgbClr val="E7715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vi-VN" sz="2400" b="1" dirty="0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vi-VN" sz="2400" b="1" dirty="0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vi-VN" sz="2400" b="1" dirty="0" err="1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vi-VN" sz="2400" b="1" dirty="0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400" b="1" dirty="0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ngân </a:t>
            </a:r>
            <a:r>
              <a:rPr lang="vi-VN" sz="2400" b="1" dirty="0" err="1">
                <a:solidFill>
                  <a:srgbClr val="E7715C"/>
                </a:solidFill>
                <a:highlight>
                  <a:srgbClr val="ECECE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này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78226EB9-47FB-43DE-BC69-370E64E3AD3E}"/>
              </a:ext>
            </a:extLst>
          </p:cNvPr>
          <p:cNvGrpSpPr/>
          <p:nvPr/>
        </p:nvGrpSpPr>
        <p:grpSpPr>
          <a:xfrm>
            <a:off x="1122702" y="1584395"/>
            <a:ext cx="9585603" cy="707886"/>
            <a:chOff x="1056459" y="1502978"/>
            <a:chExt cx="9585603" cy="707886"/>
          </a:xfrm>
        </p:grpSpPr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2BE76F27-60F3-48D0-B845-40A7FE1B9F96}"/>
                </a:ext>
              </a:extLst>
            </p:cNvPr>
            <p:cNvSpPr txBox="1"/>
            <p:nvPr/>
          </p:nvSpPr>
          <p:spPr>
            <a:xfrm>
              <a:off x="1586249" y="1502978"/>
              <a:ext cx="90558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79388"/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kế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hoạch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cho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nguyên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nguyên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	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	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lượng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</p:txBody>
        </p:sp>
        <p:grpSp>
          <p:nvGrpSpPr>
            <p:cNvPr id="25" name="Nhóm 24">
              <a:extLst>
                <a:ext uri="{FF2B5EF4-FFF2-40B4-BE49-F238E27FC236}">
                  <a16:creationId xmlns:a16="http://schemas.microsoft.com/office/drawing/2014/main" id="{21A065CF-0C6C-410D-B163-BE843B16DAC0}"/>
                </a:ext>
              </a:extLst>
            </p:cNvPr>
            <p:cNvGrpSpPr/>
            <p:nvPr/>
          </p:nvGrpSpPr>
          <p:grpSpPr>
            <a:xfrm>
              <a:off x="1056459" y="1512351"/>
              <a:ext cx="714723" cy="687823"/>
              <a:chOff x="724569" y="1429493"/>
              <a:chExt cx="1043319" cy="1004052"/>
            </a:xfrm>
          </p:grpSpPr>
          <p:pic>
            <p:nvPicPr>
              <p:cNvPr id="23" name="Hình ảnh 22">
                <a:extLst>
                  <a:ext uri="{FF2B5EF4-FFF2-40B4-BE49-F238E27FC236}">
                    <a16:creationId xmlns:a16="http://schemas.microsoft.com/office/drawing/2014/main" id="{69097625-2C78-4A69-B988-B5FCCD4DA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388" y="142949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4" name="Hình ảnh 23">
                <a:extLst>
                  <a:ext uri="{FF2B5EF4-FFF2-40B4-BE49-F238E27FC236}">
                    <a16:creationId xmlns:a16="http://schemas.microsoft.com/office/drawing/2014/main" id="{B818E5BF-035B-41CC-8863-8CBF41AC2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569" y="1481045"/>
                <a:ext cx="952500" cy="952500"/>
              </a:xfrm>
              <a:prstGeom prst="rect">
                <a:avLst/>
              </a:prstGeom>
            </p:spPr>
          </p:pic>
        </p:grp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0B97B201-8B96-4AE7-A22A-B726ADC20B41}"/>
              </a:ext>
            </a:extLst>
          </p:cNvPr>
          <p:cNvGrpSpPr/>
          <p:nvPr/>
        </p:nvGrpSpPr>
        <p:grpSpPr>
          <a:xfrm>
            <a:off x="1087846" y="2482239"/>
            <a:ext cx="9606725" cy="790543"/>
            <a:chOff x="1035336" y="2468328"/>
            <a:chExt cx="9606725" cy="790543"/>
          </a:xfrm>
        </p:grpSpPr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55D33AD8-84E7-4A13-9417-3D3E6CCC28BB}"/>
                </a:ext>
              </a:extLst>
            </p:cNvPr>
            <p:cNvSpPr txBox="1"/>
            <p:nvPr/>
          </p:nvSpPr>
          <p:spPr>
            <a:xfrm>
              <a:off x="1586248" y="2468328"/>
              <a:ext cx="90558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266700">
                <a:tabLst>
                  <a:tab pos="174625" algn="l"/>
                </a:tabLst>
              </a:pP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Ước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lượng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ước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nguồn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tài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nguyên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hoàn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tất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	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</p:txBody>
        </p:sp>
        <p:grpSp>
          <p:nvGrpSpPr>
            <p:cNvPr id="34" name="Nhóm 33">
              <a:extLst>
                <a:ext uri="{FF2B5EF4-FFF2-40B4-BE49-F238E27FC236}">
                  <a16:creationId xmlns:a16="http://schemas.microsoft.com/office/drawing/2014/main" id="{299914AD-B7F2-4B78-B60E-C5B0B41997C5}"/>
                </a:ext>
              </a:extLst>
            </p:cNvPr>
            <p:cNvGrpSpPr/>
            <p:nvPr/>
          </p:nvGrpSpPr>
          <p:grpSpPr>
            <a:xfrm>
              <a:off x="1035336" y="2542850"/>
              <a:ext cx="735271" cy="716021"/>
              <a:chOff x="5543475" y="2952750"/>
              <a:chExt cx="1028775" cy="1001841"/>
            </a:xfrm>
          </p:grpSpPr>
          <p:pic>
            <p:nvPicPr>
              <p:cNvPr id="31" name="Hình ảnh 30">
                <a:extLst>
                  <a:ext uri="{FF2B5EF4-FFF2-40B4-BE49-F238E27FC236}">
                    <a16:creationId xmlns:a16="http://schemas.microsoft.com/office/drawing/2014/main" id="{48122D1E-B0BC-4989-B4BA-23EF1DE1E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2952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3" name="Hình ảnh 32">
                <a:extLst>
                  <a:ext uri="{FF2B5EF4-FFF2-40B4-BE49-F238E27FC236}">
                    <a16:creationId xmlns:a16="http://schemas.microsoft.com/office/drawing/2014/main" id="{9A7EB3F0-EA8A-4FB8-B371-7B187CB13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3475" y="3002091"/>
                <a:ext cx="952500" cy="952500"/>
              </a:xfrm>
              <a:prstGeom prst="rect">
                <a:avLst/>
              </a:prstGeom>
            </p:spPr>
          </p:pic>
        </p:grpSp>
      </p:grpSp>
      <p:grpSp>
        <p:nvGrpSpPr>
          <p:cNvPr id="43" name="Nhóm 42">
            <a:extLst>
              <a:ext uri="{FF2B5EF4-FFF2-40B4-BE49-F238E27FC236}">
                <a16:creationId xmlns:a16="http://schemas.microsoft.com/office/drawing/2014/main" id="{078C1208-F12D-495D-98F8-2CBFCA6D5811}"/>
              </a:ext>
            </a:extLst>
          </p:cNvPr>
          <p:cNvGrpSpPr/>
          <p:nvPr/>
        </p:nvGrpSpPr>
        <p:grpSpPr>
          <a:xfrm>
            <a:off x="1223137" y="3499645"/>
            <a:ext cx="9602786" cy="707886"/>
            <a:chOff x="932500" y="3437598"/>
            <a:chExt cx="9602786" cy="707886"/>
          </a:xfrm>
        </p:grpSpPr>
        <p:sp>
          <p:nvSpPr>
            <p:cNvPr id="19" name="Hộp Văn bản 18">
              <a:extLst>
                <a:ext uri="{FF2B5EF4-FFF2-40B4-BE49-F238E27FC236}">
                  <a16:creationId xmlns:a16="http://schemas.microsoft.com/office/drawing/2014/main" id="{9DD0A6AF-20F0-4FE6-B5B4-9783CD4A02CC}"/>
                </a:ext>
              </a:extLst>
            </p:cNvPr>
            <p:cNvSpPr txBox="1"/>
            <p:nvPr/>
          </p:nvSpPr>
          <p:spPr>
            <a:xfrm>
              <a:off x="1479473" y="3437598"/>
              <a:ext cx="905581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toán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phân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bổ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toàn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ước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vào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hạng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công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để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một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đường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mức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cho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đo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lường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grpSp>
          <p:nvGrpSpPr>
            <p:cNvPr id="39" name="Nhóm 38">
              <a:extLst>
                <a:ext uri="{FF2B5EF4-FFF2-40B4-BE49-F238E27FC236}">
                  <a16:creationId xmlns:a16="http://schemas.microsoft.com/office/drawing/2014/main" id="{C305BD26-71B5-40B4-A18C-01EB7F785D34}"/>
                </a:ext>
              </a:extLst>
            </p:cNvPr>
            <p:cNvGrpSpPr/>
            <p:nvPr/>
          </p:nvGrpSpPr>
          <p:grpSpPr>
            <a:xfrm>
              <a:off x="932500" y="3485759"/>
              <a:ext cx="683331" cy="656220"/>
              <a:chOff x="5514227" y="2952750"/>
              <a:chExt cx="1058023" cy="1016046"/>
            </a:xfrm>
          </p:grpSpPr>
          <p:pic>
            <p:nvPicPr>
              <p:cNvPr id="36" name="Hình ảnh 35">
                <a:extLst>
                  <a:ext uri="{FF2B5EF4-FFF2-40B4-BE49-F238E27FC236}">
                    <a16:creationId xmlns:a16="http://schemas.microsoft.com/office/drawing/2014/main" id="{19819565-BDAB-406E-8112-895961E0D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750" y="2952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8" name="Hình ảnh 37">
                <a:extLst>
                  <a:ext uri="{FF2B5EF4-FFF2-40B4-BE49-F238E27FC236}">
                    <a16:creationId xmlns:a16="http://schemas.microsoft.com/office/drawing/2014/main" id="{42A7CC8B-0468-4E82-A3CA-150C23133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4227" y="3016295"/>
                <a:ext cx="952501" cy="952501"/>
              </a:xfrm>
              <a:prstGeom prst="rect">
                <a:avLst/>
              </a:prstGeom>
            </p:spPr>
          </p:pic>
        </p:grpSp>
      </p:grpSp>
      <p:grpSp>
        <p:nvGrpSpPr>
          <p:cNvPr id="50" name="Nhóm 49">
            <a:extLst>
              <a:ext uri="{FF2B5EF4-FFF2-40B4-BE49-F238E27FC236}">
                <a16:creationId xmlns:a16="http://schemas.microsoft.com/office/drawing/2014/main" id="{443540C5-0485-4253-824B-A93EAC142987}"/>
              </a:ext>
            </a:extLst>
          </p:cNvPr>
          <p:cNvGrpSpPr/>
          <p:nvPr/>
        </p:nvGrpSpPr>
        <p:grpSpPr>
          <a:xfrm>
            <a:off x="1167240" y="4462178"/>
            <a:ext cx="9658683" cy="680757"/>
            <a:chOff x="1049622" y="4178182"/>
            <a:chExt cx="9658683" cy="680757"/>
          </a:xfrm>
        </p:grpSpPr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030CED93-FF87-4FDE-95FB-C3B5C0639F94}"/>
                </a:ext>
              </a:extLst>
            </p:cNvPr>
            <p:cNvSpPr txBox="1"/>
            <p:nvPr/>
          </p:nvSpPr>
          <p:spPr>
            <a:xfrm>
              <a:off x="1652492" y="4321374"/>
              <a:ext cx="90558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Kiểm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soát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–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chỉnh</a:t>
              </a:r>
              <a:r>
                <a:rPr lang="vi-VN" sz="2000" b="1" dirty="0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b="1" dirty="0" err="1">
                  <a:solidFill>
                    <a:schemeClr val="bg1"/>
                  </a:solidFill>
                  <a:highlight>
                    <a:srgbClr val="E7715C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chỉnh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thay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đổi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Chi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phí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vi-VN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r>
                <a:rPr lang="vi-V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grpSp>
          <p:nvGrpSpPr>
            <p:cNvPr id="49" name="Nhóm 48">
              <a:extLst>
                <a:ext uri="{FF2B5EF4-FFF2-40B4-BE49-F238E27FC236}">
                  <a16:creationId xmlns:a16="http://schemas.microsoft.com/office/drawing/2014/main" id="{A067B7D5-9B22-4FD1-A744-A9A9E32A84C5}"/>
                </a:ext>
              </a:extLst>
            </p:cNvPr>
            <p:cNvGrpSpPr/>
            <p:nvPr/>
          </p:nvGrpSpPr>
          <p:grpSpPr>
            <a:xfrm>
              <a:off x="1049622" y="4178182"/>
              <a:ext cx="693275" cy="680757"/>
              <a:chOff x="4455686" y="3248595"/>
              <a:chExt cx="1037777" cy="1019039"/>
            </a:xfrm>
          </p:grpSpPr>
          <p:pic>
            <p:nvPicPr>
              <p:cNvPr id="47" name="Hình ảnh 46">
                <a:extLst>
                  <a:ext uri="{FF2B5EF4-FFF2-40B4-BE49-F238E27FC236}">
                    <a16:creationId xmlns:a16="http://schemas.microsoft.com/office/drawing/2014/main" id="{274A351D-90E9-4153-B252-522FBEF3E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0963" y="3248595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48" name="Hình ảnh 47">
                <a:extLst>
                  <a:ext uri="{FF2B5EF4-FFF2-40B4-BE49-F238E27FC236}">
                    <a16:creationId xmlns:a16="http://schemas.microsoft.com/office/drawing/2014/main" id="{CD4E8940-D1E0-4CE8-B935-DF40C1E36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5686" y="3315134"/>
                <a:ext cx="952500" cy="952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9763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Đồ họa 1" descr="Mạng">
            <a:extLst>
              <a:ext uri="{FF2B5EF4-FFF2-40B4-BE49-F238E27FC236}">
                <a16:creationId xmlns:a16="http://schemas.microsoft.com/office/drawing/2014/main" id="{E2A4455D-4344-4F2F-B534-FEB842D1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431" y="555715"/>
            <a:ext cx="6302285" cy="6302285"/>
          </a:xfrm>
          <a:prstGeom prst="rect">
            <a:avLst/>
          </a:prstGeom>
        </p:spPr>
      </p:pic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F6A5B7AA-3D57-4083-B70D-783CE33D8CE0}"/>
              </a:ext>
            </a:extLst>
          </p:cNvPr>
          <p:cNvSpPr/>
          <p:nvPr/>
        </p:nvSpPr>
        <p:spPr>
          <a:xfrm>
            <a:off x="5182264" y="1283644"/>
            <a:ext cx="1256161" cy="1256161"/>
          </a:xfrm>
          <a:prstGeom prst="ellipse">
            <a:avLst/>
          </a:prstGeom>
          <a:noFill/>
          <a:ln w="57150">
            <a:solidFill>
              <a:srgbClr val="E6B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07D6DC0C-D3C5-4A4D-979B-6907057FFDD6}"/>
              </a:ext>
            </a:extLst>
          </p:cNvPr>
          <p:cNvSpPr/>
          <p:nvPr/>
        </p:nvSpPr>
        <p:spPr>
          <a:xfrm>
            <a:off x="7121596" y="2578748"/>
            <a:ext cx="1256161" cy="1256161"/>
          </a:xfrm>
          <a:prstGeom prst="ellipse">
            <a:avLst/>
          </a:prstGeom>
          <a:noFill/>
          <a:ln w="57150">
            <a:solidFill>
              <a:srgbClr val="2DA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0E46F01-36E9-4D98-8C9F-7B5C3DA4F890}"/>
              </a:ext>
            </a:extLst>
          </p:cNvPr>
          <p:cNvSpPr/>
          <p:nvPr/>
        </p:nvSpPr>
        <p:spPr>
          <a:xfrm>
            <a:off x="6666498" y="4886448"/>
            <a:ext cx="1256161" cy="1256161"/>
          </a:xfrm>
          <a:prstGeom prst="ellipse">
            <a:avLst/>
          </a:prstGeom>
          <a:noFill/>
          <a:ln w="57150">
            <a:solidFill>
              <a:srgbClr val="E06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Bầu dục 13">
            <a:extLst>
              <a:ext uri="{FF2B5EF4-FFF2-40B4-BE49-F238E27FC236}">
                <a16:creationId xmlns:a16="http://schemas.microsoft.com/office/drawing/2014/main" id="{961EE048-73C0-40C6-8FFF-D0246C975AA2}"/>
              </a:ext>
            </a:extLst>
          </p:cNvPr>
          <p:cNvSpPr/>
          <p:nvPr/>
        </p:nvSpPr>
        <p:spPr>
          <a:xfrm>
            <a:off x="3688856" y="4869775"/>
            <a:ext cx="1256161" cy="1256161"/>
          </a:xfrm>
          <a:prstGeom prst="ellipse">
            <a:avLst/>
          </a:prstGeom>
          <a:noFill/>
          <a:ln w="57150">
            <a:solidFill>
              <a:srgbClr val="3485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FF47426B-5755-4AFA-8397-D826E1DE6839}"/>
              </a:ext>
            </a:extLst>
          </p:cNvPr>
          <p:cNvSpPr/>
          <p:nvPr/>
        </p:nvSpPr>
        <p:spPr>
          <a:xfrm>
            <a:off x="3230702" y="2575070"/>
            <a:ext cx="1256161" cy="1256161"/>
          </a:xfrm>
          <a:prstGeom prst="ellipse">
            <a:avLst/>
          </a:prstGeom>
          <a:noFill/>
          <a:ln w="57150">
            <a:solidFill>
              <a:srgbClr val="E771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F2727B54-E14C-4002-A048-D6188A69B1DA}"/>
              </a:ext>
            </a:extLst>
          </p:cNvPr>
          <p:cNvGrpSpPr/>
          <p:nvPr/>
        </p:nvGrpSpPr>
        <p:grpSpPr>
          <a:xfrm>
            <a:off x="4132594" y="329085"/>
            <a:ext cx="2889973" cy="1246495"/>
            <a:chOff x="3892750" y="313845"/>
            <a:chExt cx="2889973" cy="1246495"/>
          </a:xfrm>
        </p:grpSpPr>
        <p:sp>
          <p:nvSpPr>
            <p:cNvPr id="17" name="Hình chữ nhật: Góc Tròn 16">
              <a:extLst>
                <a:ext uri="{FF2B5EF4-FFF2-40B4-BE49-F238E27FC236}">
                  <a16:creationId xmlns:a16="http://schemas.microsoft.com/office/drawing/2014/main" id="{806FCAE2-47A9-4B5B-8263-996AFC5756FE}"/>
                </a:ext>
              </a:extLst>
            </p:cNvPr>
            <p:cNvSpPr/>
            <p:nvPr/>
          </p:nvSpPr>
          <p:spPr>
            <a:xfrm>
              <a:off x="4373517" y="588201"/>
              <a:ext cx="2409206" cy="687823"/>
            </a:xfrm>
            <a:prstGeom prst="roundRect">
              <a:avLst/>
            </a:prstGeom>
            <a:solidFill>
              <a:srgbClr val="E6B02A"/>
            </a:solidFill>
            <a:ln w="28575">
              <a:solidFill>
                <a:srgbClr val="E6B0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FFC000"/>
                  </a:solidFill>
                  <a:highlight>
                    <a:srgbClr val="ECECEC"/>
                  </a:highlight>
                </a:rPr>
                <a:t>KHÁI NIỆM 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QL CHI PHÍ DỰ ÁN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4A64D980-FD69-49C8-A1AD-FA17DEFE9AE8}"/>
                </a:ext>
              </a:extLst>
            </p:cNvPr>
            <p:cNvSpPr txBox="1"/>
            <p:nvPr/>
          </p:nvSpPr>
          <p:spPr>
            <a:xfrm>
              <a:off x="3892750" y="313845"/>
              <a:ext cx="49029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6B02A"/>
                  </a:solidFill>
                </a:rPr>
                <a:t>1</a:t>
              </a:r>
            </a:p>
          </p:txBody>
        </p: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C48C59E1-AA40-4471-8018-946A1FB259D4}"/>
              </a:ext>
            </a:extLst>
          </p:cNvPr>
          <p:cNvGrpSpPr/>
          <p:nvPr/>
        </p:nvGrpSpPr>
        <p:grpSpPr>
          <a:xfrm>
            <a:off x="8377757" y="2556865"/>
            <a:ext cx="1565838" cy="1246495"/>
            <a:chOff x="7919807" y="2555337"/>
            <a:chExt cx="1565838" cy="1246495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81F2EA7F-40F6-446E-8FF4-6DDFC36D5F33}"/>
                </a:ext>
              </a:extLst>
            </p:cNvPr>
            <p:cNvSpPr/>
            <p:nvPr/>
          </p:nvSpPr>
          <p:spPr>
            <a:xfrm>
              <a:off x="7919807" y="2859238"/>
              <a:ext cx="1565838" cy="687823"/>
            </a:xfrm>
            <a:prstGeom prst="roundRect">
              <a:avLst/>
            </a:prstGeom>
            <a:solidFill>
              <a:srgbClr val="2DA78B"/>
            </a:solidFill>
            <a:ln w="28575">
              <a:solidFill>
                <a:srgbClr val="2DA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sz="1800" b="1" dirty="0">
                  <a:solidFill>
                    <a:schemeClr val="bg1"/>
                  </a:solidFill>
                </a:rPr>
                <a:t>TẦM </a:t>
              </a:r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QUAN</a:t>
              </a:r>
            </a:p>
            <a:p>
              <a:r>
                <a:rPr lang="vi-VN" sz="1800" b="1" dirty="0">
                  <a:solidFill>
                    <a:srgbClr val="2DA78B"/>
                  </a:solidFill>
                  <a:highlight>
                    <a:srgbClr val="ECECEC"/>
                  </a:highlight>
                </a:rPr>
                <a:t>TRỌNG</a:t>
              </a:r>
            </a:p>
          </p:txBody>
        </p:sp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0B697BA2-7645-4A72-BFEA-4BA5083DB7EE}"/>
                </a:ext>
              </a:extLst>
            </p:cNvPr>
            <p:cNvSpPr txBox="1"/>
            <p:nvPr/>
          </p:nvSpPr>
          <p:spPr>
            <a:xfrm>
              <a:off x="9369589" y="2555337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2DA78B"/>
                  </a:solidFill>
                </a:rPr>
                <a:t>2</a:t>
              </a:r>
            </a:p>
          </p:txBody>
        </p:sp>
      </p:grp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DE03609D-3680-4A67-98D0-A4082AD2BFF1}"/>
              </a:ext>
            </a:extLst>
          </p:cNvPr>
          <p:cNvGrpSpPr/>
          <p:nvPr/>
        </p:nvGrpSpPr>
        <p:grpSpPr>
          <a:xfrm>
            <a:off x="7902563" y="4858911"/>
            <a:ext cx="2610833" cy="1246495"/>
            <a:chOff x="7683114" y="4858296"/>
            <a:chExt cx="2610833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FD22A92B-DCBF-485F-95F8-3CD00D0633CD}"/>
                </a:ext>
              </a:extLst>
            </p:cNvPr>
            <p:cNvSpPr/>
            <p:nvPr/>
          </p:nvSpPr>
          <p:spPr>
            <a:xfrm>
              <a:off x="7683114" y="5137633"/>
              <a:ext cx="2610833" cy="687823"/>
            </a:xfrm>
            <a:prstGeom prst="roundRect">
              <a:avLst/>
            </a:prstGeom>
            <a:solidFill>
              <a:srgbClr val="E06F26"/>
            </a:solidFill>
            <a:ln w="28575">
              <a:solidFill>
                <a:srgbClr val="E06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06F26"/>
                  </a:solidFill>
                  <a:highlight>
                    <a:srgbClr val="ECECEC"/>
                  </a:highlight>
                </a:rPr>
                <a:t>QUY TRÌNH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QUẢN LÍ CHI PHÍ</a:t>
              </a:r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0B7E66AE-3D3F-4F8F-AFCC-DE591D69A25C}"/>
                </a:ext>
              </a:extLst>
            </p:cNvPr>
            <p:cNvSpPr txBox="1"/>
            <p:nvPr/>
          </p:nvSpPr>
          <p:spPr>
            <a:xfrm>
              <a:off x="10177890" y="4858296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06F26"/>
                  </a:solidFill>
                </a:rPr>
                <a:t>3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CD9B6CE6-F19D-4914-832D-7B85752102DF}"/>
              </a:ext>
            </a:extLst>
          </p:cNvPr>
          <p:cNvGrpSpPr/>
          <p:nvPr/>
        </p:nvGrpSpPr>
        <p:grpSpPr>
          <a:xfrm>
            <a:off x="1032622" y="4844744"/>
            <a:ext cx="2656234" cy="1246495"/>
            <a:chOff x="1365043" y="4895881"/>
            <a:chExt cx="2656234" cy="1246495"/>
          </a:xfrm>
        </p:grpSpPr>
        <p:sp>
          <p:nvSpPr>
            <p:cNvPr id="21" name="Hình chữ nhật: Góc Tròn 20">
              <a:extLst>
                <a:ext uri="{FF2B5EF4-FFF2-40B4-BE49-F238E27FC236}">
                  <a16:creationId xmlns:a16="http://schemas.microsoft.com/office/drawing/2014/main" id="{E59FFF24-56AB-48CB-873B-DA6C2BEBC980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8FD8A3CF-03C7-4106-B970-EBC2D6B060F3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F951F76E-4189-4972-9B02-F9BD827CB401}"/>
              </a:ext>
            </a:extLst>
          </p:cNvPr>
          <p:cNvGrpSpPr/>
          <p:nvPr/>
        </p:nvGrpSpPr>
        <p:grpSpPr>
          <a:xfrm>
            <a:off x="950334" y="2597697"/>
            <a:ext cx="2266194" cy="1246495"/>
            <a:chOff x="1173178" y="2565384"/>
            <a:chExt cx="2266194" cy="1246495"/>
          </a:xfrm>
        </p:grpSpPr>
        <p:sp>
          <p:nvSpPr>
            <p:cNvPr id="22" name="Hình chữ nhật: Góc Tròn 21">
              <a:extLst>
                <a:ext uri="{FF2B5EF4-FFF2-40B4-BE49-F238E27FC236}">
                  <a16:creationId xmlns:a16="http://schemas.microsoft.com/office/drawing/2014/main" id="{11BBFF58-CE33-49B5-89F2-D6676C76D843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E7715C"/>
            </a:solidFill>
            <a:ln w="28575">
              <a:solidFill>
                <a:srgbClr val="E771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E7715C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1A46098A-821C-42BF-B186-4CFBC72A4D09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E7715C"/>
                  </a:solidFill>
                </a:rPr>
                <a:t>5</a:t>
              </a:r>
            </a:p>
          </p:txBody>
        </p:sp>
      </p:grp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E1B4D2C-5591-4648-A68E-F3F41A3393BB}"/>
              </a:ext>
            </a:extLst>
          </p:cNvPr>
          <p:cNvSpPr txBox="1"/>
          <p:nvPr/>
        </p:nvSpPr>
        <p:spPr>
          <a:xfrm>
            <a:off x="4094636" y="295082"/>
            <a:ext cx="58260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1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D63E06BD-DF37-4527-9202-AEB413693402}"/>
              </a:ext>
            </a:extLst>
          </p:cNvPr>
          <p:cNvSpPr txBox="1"/>
          <p:nvPr/>
        </p:nvSpPr>
        <p:spPr>
          <a:xfrm>
            <a:off x="9781820" y="2526721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0C1E77EA-B6CE-4E94-B909-FB2BE784BA0F}"/>
              </a:ext>
            </a:extLst>
          </p:cNvPr>
          <p:cNvSpPr txBox="1"/>
          <p:nvPr/>
        </p:nvSpPr>
        <p:spPr>
          <a:xfrm>
            <a:off x="10364395" y="4828152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3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C6694FCB-9E8D-43AA-8416-1C0BCC2CD0AA}"/>
              </a:ext>
            </a:extLst>
          </p:cNvPr>
          <p:cNvSpPr txBox="1"/>
          <p:nvPr/>
        </p:nvSpPr>
        <p:spPr>
          <a:xfrm>
            <a:off x="986903" y="4814600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7627FAC-3C8C-40AF-BFFA-B385EC7A8735}"/>
              </a:ext>
            </a:extLst>
          </p:cNvPr>
          <p:cNvSpPr txBox="1"/>
          <p:nvPr/>
        </p:nvSpPr>
        <p:spPr>
          <a:xfrm>
            <a:off x="916334" y="256755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5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F5BA43-46E0-488A-9BAB-2A27D881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7</a:t>
            </a:fld>
            <a:endParaRPr lang="vi-VN"/>
          </a:p>
        </p:txBody>
      </p:sp>
      <p:sp>
        <p:nvSpPr>
          <p:cNvPr id="34" name="Hình Bầu dục 33">
            <a:extLst>
              <a:ext uri="{FF2B5EF4-FFF2-40B4-BE49-F238E27FC236}">
                <a16:creationId xmlns:a16="http://schemas.microsoft.com/office/drawing/2014/main" id="{69196A4C-4C50-4724-BB59-2C7EDF685BB9}"/>
              </a:ext>
            </a:extLst>
          </p:cNvPr>
          <p:cNvSpPr/>
          <p:nvPr/>
        </p:nvSpPr>
        <p:spPr>
          <a:xfrm>
            <a:off x="5040045" y="3215814"/>
            <a:ext cx="1530084" cy="1530084"/>
          </a:xfrm>
          <a:prstGeom prst="ellipse">
            <a:avLst/>
          </a:prstGeom>
          <a:noFill/>
          <a:ln w="57150">
            <a:solidFill>
              <a:srgbClr val="B22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5CAFAEEC-52D2-4BDB-AED5-4E23CB1A5B9C}"/>
              </a:ext>
            </a:extLst>
          </p:cNvPr>
          <p:cNvGrpSpPr/>
          <p:nvPr/>
        </p:nvGrpSpPr>
        <p:grpSpPr>
          <a:xfrm>
            <a:off x="4418991" y="3372967"/>
            <a:ext cx="2266194" cy="1246495"/>
            <a:chOff x="1173178" y="2565384"/>
            <a:chExt cx="2266194" cy="1246495"/>
          </a:xfrm>
        </p:grpSpPr>
        <p:sp>
          <p:nvSpPr>
            <p:cNvPr id="40" name="Hình chữ nhật: Góc Tròn 39">
              <a:extLst>
                <a:ext uri="{FF2B5EF4-FFF2-40B4-BE49-F238E27FC236}">
                  <a16:creationId xmlns:a16="http://schemas.microsoft.com/office/drawing/2014/main" id="{A287A1D4-842F-48B1-B2C6-EAA5251E5780}"/>
                </a:ext>
              </a:extLst>
            </p:cNvPr>
            <p:cNvSpPr/>
            <p:nvPr/>
          </p:nvSpPr>
          <p:spPr>
            <a:xfrm>
              <a:off x="1649495" y="2708051"/>
              <a:ext cx="1789877" cy="944122"/>
            </a:xfrm>
            <a:prstGeom prst="roundRect">
              <a:avLst/>
            </a:prstGeom>
            <a:solidFill>
              <a:srgbClr val="B227E9"/>
            </a:solidFill>
            <a:ln w="28575">
              <a:solidFill>
                <a:srgbClr val="B227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B227E9"/>
                  </a:solidFill>
                  <a:highlight>
                    <a:srgbClr val="ECECEC"/>
                  </a:highlight>
                </a:rPr>
                <a:t>EVM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VẤN ĐỀ KIỂM SOÁT CP</a:t>
              </a:r>
            </a:p>
          </p:txBody>
        </p:sp>
        <p:sp>
          <p:nvSpPr>
            <p:cNvPr id="41" name="Hộp Văn bản 40">
              <a:extLst>
                <a:ext uri="{FF2B5EF4-FFF2-40B4-BE49-F238E27FC236}">
                  <a16:creationId xmlns:a16="http://schemas.microsoft.com/office/drawing/2014/main" id="{089E6E19-C2A9-4CCB-8A43-3CBFBBAC6D32}"/>
                </a:ext>
              </a:extLst>
            </p:cNvPr>
            <p:cNvSpPr txBox="1"/>
            <p:nvPr/>
          </p:nvSpPr>
          <p:spPr>
            <a:xfrm>
              <a:off x="1173178" y="2565384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B227E9"/>
                  </a:solidFill>
                </a:rPr>
                <a:t>6</a:t>
              </a:r>
            </a:p>
          </p:txBody>
        </p:sp>
      </p:grp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C9EFB6E6-DF7A-4052-BFC5-78CBF1D923C8}"/>
              </a:ext>
            </a:extLst>
          </p:cNvPr>
          <p:cNvSpPr txBox="1"/>
          <p:nvPr/>
        </p:nvSpPr>
        <p:spPr>
          <a:xfrm>
            <a:off x="4361395" y="3364447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2889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BDCC9AC-9290-42EA-9C06-D097D851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EC4F-2863-4258-8DA6-7E72115F78B1}" type="slidenum">
              <a:rPr lang="vi-VN" smtClean="0"/>
              <a:t>8</a:t>
            </a:fld>
            <a:endParaRPr lang="vi-VN"/>
          </a:p>
        </p:txBody>
      </p: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2173F4FF-D7E0-4390-9E25-59CD712D5376}"/>
              </a:ext>
            </a:extLst>
          </p:cNvPr>
          <p:cNvGrpSpPr/>
          <p:nvPr/>
        </p:nvGrpSpPr>
        <p:grpSpPr>
          <a:xfrm>
            <a:off x="128497" y="-89569"/>
            <a:ext cx="2656234" cy="1246495"/>
            <a:chOff x="1365043" y="4895881"/>
            <a:chExt cx="2656234" cy="1246495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DC0453B1-8A1A-4D62-A9BA-3794FDB7EED3}"/>
                </a:ext>
              </a:extLst>
            </p:cNvPr>
            <p:cNvSpPr/>
            <p:nvPr/>
          </p:nvSpPr>
          <p:spPr>
            <a:xfrm>
              <a:off x="1820018" y="5184928"/>
              <a:ext cx="2201259" cy="687823"/>
            </a:xfrm>
            <a:prstGeom prst="roundRect">
              <a:avLst/>
            </a:prstGeom>
            <a:solidFill>
              <a:srgbClr val="3485BB"/>
            </a:solidFill>
            <a:ln w="28575">
              <a:solidFill>
                <a:srgbClr val="348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vi-VN" b="1" dirty="0">
                  <a:solidFill>
                    <a:srgbClr val="3485BB"/>
                  </a:solidFill>
                  <a:highlight>
                    <a:srgbClr val="ECECEC"/>
                  </a:highlight>
                </a:rPr>
                <a:t>PHƯƠNG PHÁP</a:t>
              </a:r>
            </a:p>
            <a:p>
              <a:r>
                <a:rPr lang="vi-VN" sz="1800" b="1" dirty="0">
                  <a:solidFill>
                    <a:schemeClr val="bg1"/>
                  </a:solidFill>
                </a:rPr>
                <a:t>ƯỚC TÍNH CP</a:t>
              </a: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BD6D148E-5A8A-45D4-8B68-8A769F857790}"/>
                </a:ext>
              </a:extLst>
            </p:cNvPr>
            <p:cNvSpPr txBox="1"/>
            <p:nvPr/>
          </p:nvSpPr>
          <p:spPr>
            <a:xfrm>
              <a:off x="1365043" y="4895881"/>
              <a:ext cx="4571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7500" b="1" dirty="0">
                  <a:solidFill>
                    <a:srgbClr val="3485BB"/>
                  </a:solidFill>
                </a:rPr>
                <a:t>4</a:t>
              </a:r>
            </a:p>
          </p:txBody>
        </p:sp>
      </p:grp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871AC827-8BD2-4276-AD73-FBBBCFE63E5B}"/>
              </a:ext>
            </a:extLst>
          </p:cNvPr>
          <p:cNvSpPr txBox="1"/>
          <p:nvPr/>
        </p:nvSpPr>
        <p:spPr>
          <a:xfrm>
            <a:off x="82778" y="-119713"/>
            <a:ext cx="4571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500" b="1" dirty="0">
                <a:ln>
                  <a:solidFill>
                    <a:schemeClr val="bg1"/>
                  </a:solidFill>
                </a:ln>
                <a:noFill/>
              </a:rPr>
              <a:t>4</a:t>
            </a:r>
          </a:p>
        </p:txBody>
      </p:sp>
      <p:pic>
        <p:nvPicPr>
          <p:cNvPr id="23" name="Đồ họa 22" descr="Mạng">
            <a:extLst>
              <a:ext uri="{FF2B5EF4-FFF2-40B4-BE49-F238E27FC236}">
                <a16:creationId xmlns:a16="http://schemas.microsoft.com/office/drawing/2014/main" id="{772160E3-5792-4ED2-9464-F116C604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665" y="358603"/>
            <a:ext cx="746374" cy="746374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E9514CEA-9C92-4E60-98B9-12EC70187147}"/>
              </a:ext>
            </a:extLst>
          </p:cNvPr>
          <p:cNvSpPr txBox="1"/>
          <p:nvPr/>
        </p:nvSpPr>
        <p:spPr>
          <a:xfrm>
            <a:off x="974334" y="1404554"/>
            <a:ext cx="10243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Tương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Trên -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top-down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tương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cơ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A72C4D94-23BC-4CCA-809B-E87AAA7F9FE3}"/>
              </a:ext>
            </a:extLst>
          </p:cNvPr>
          <p:cNvSpPr txBox="1"/>
          <p:nvPr/>
        </p:nvSpPr>
        <p:spPr>
          <a:xfrm>
            <a:off x="974333" y="2479730"/>
            <a:ext cx="10243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lên (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Bottom-up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riêng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vi-VN" sz="2400" dirty="0"/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BDBD3455-BEC1-404C-9735-18139109C62C}"/>
              </a:ext>
            </a:extLst>
          </p:cNvPr>
          <p:cNvSpPr txBox="1"/>
          <p:nvPr/>
        </p:nvSpPr>
        <p:spPr>
          <a:xfrm>
            <a:off x="974333" y="3549506"/>
            <a:ext cx="10243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Mô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năng. </a:t>
            </a:r>
            <a:endParaRPr lang="vi-VN" sz="2400" b="1" dirty="0">
              <a:highlight>
                <a:srgbClr val="3485BB"/>
              </a:highlight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70B78F30-BA86-4A60-8B27-DD9556C9E9FC}"/>
              </a:ext>
            </a:extLst>
          </p:cNvPr>
          <p:cNvSpPr txBox="1"/>
          <p:nvPr/>
        </p:nvSpPr>
        <p:spPr>
          <a:xfrm>
            <a:off x="974333" y="4299375"/>
            <a:ext cx="10243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thông </a:t>
            </a:r>
            <a:r>
              <a:rPr lang="vi-VN" sz="2400" b="1" dirty="0" err="1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vi-VN" sz="2400" b="1" dirty="0">
                <a:solidFill>
                  <a:schemeClr val="bg1"/>
                </a:solidFill>
                <a:highlight>
                  <a:srgbClr val="3485BB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riêng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phương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Mô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COCOMO (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Constructive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</a:t>
            </a:r>
            <a:r>
              <a:rPr lang="vi-V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207046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</TotalTime>
  <Words>1317</Words>
  <Application>Microsoft Office PowerPoint</Application>
  <PresentationFormat>Màn hình rộng</PresentationFormat>
  <Paragraphs>279</Paragraphs>
  <Slides>17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GeoSlab703-Extra</vt:lpstr>
      <vt:lpstr>Lithograph</vt:lpstr>
      <vt:lpstr>San Francisco Display Black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Tín Nguyễn</dc:creator>
  <cp:lastModifiedBy>Tín Nguyễn</cp:lastModifiedBy>
  <cp:revision>78</cp:revision>
  <dcterms:created xsi:type="dcterms:W3CDTF">2021-03-25T02:49:11Z</dcterms:created>
  <dcterms:modified xsi:type="dcterms:W3CDTF">2021-04-15T10:03:38Z</dcterms:modified>
</cp:coreProperties>
</file>